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1" r:id="rId7"/>
    <p:sldId id="262" r:id="rId8"/>
    <p:sldId id="263" r:id="rId9"/>
    <p:sldId id="267" r:id="rId10"/>
    <p:sldId id="268" r:id="rId11"/>
    <p:sldId id="265" r:id="rId12"/>
    <p:sldId id="277" r:id="rId13"/>
    <p:sldId id="278" r:id="rId14"/>
    <p:sldId id="279" r:id="rId15"/>
    <p:sldId id="280" r:id="rId16"/>
    <p:sldId id="283" r:id="rId17"/>
    <p:sldId id="282" r:id="rId18"/>
    <p:sldId id="286" r:id="rId19"/>
    <p:sldId id="285" r:id="rId20"/>
    <p:sldId id="287" r:id="rId21"/>
    <p:sldId id="284" r:id="rId22"/>
    <p:sldId id="273" r:id="rId23"/>
    <p:sldId id="276" r:id="rId24"/>
    <p:sldId id="275" r:id="rId25"/>
    <p:sldId id="274" r:id="rId26"/>
    <p:sldId id="260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3" autoAdjust="0"/>
    <p:restoredTop sz="94660"/>
  </p:normalViewPr>
  <p:slideViewPr>
    <p:cSldViewPr snapToGrid="0">
      <p:cViewPr varScale="1">
        <p:scale>
          <a:sx n="43" d="100"/>
          <a:sy n="43" d="100"/>
        </p:scale>
        <p:origin x="6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7B022-6606-4467-A2D6-A5F369E03C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E1495-594B-46EA-ABC7-2E47E8E486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FC5D4-1723-46F3-AF05-FA2CBC1506D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同心圆 17"/>
          <p:cNvSpPr/>
          <p:nvPr/>
        </p:nvSpPr>
        <p:spPr bwMode="auto">
          <a:xfrm>
            <a:off x="1992313" y="1308100"/>
            <a:ext cx="4057650" cy="4056063"/>
          </a:xfrm>
          <a:custGeom>
            <a:avLst/>
            <a:gdLst>
              <a:gd name="T0" fmla="*/ 0 w 4057199"/>
              <a:gd name="T1" fmla="*/ 2028600 h 4057199"/>
              <a:gd name="T2" fmla="*/ 2028600 w 4057199"/>
              <a:gd name="T3" fmla="*/ 0 h 4057199"/>
              <a:gd name="T4" fmla="*/ 4057200 w 4057199"/>
              <a:gd name="T5" fmla="*/ 2028600 h 4057199"/>
              <a:gd name="T6" fmla="*/ 2028600 w 4057199"/>
              <a:gd name="T7" fmla="*/ 4057200 h 4057199"/>
              <a:gd name="T8" fmla="*/ 0 w 4057199"/>
              <a:gd name="T9" fmla="*/ 2028600 h 4057199"/>
              <a:gd name="T10" fmla="*/ 0 w 4057199"/>
              <a:gd name="T11" fmla="*/ 2028600 h 4057199"/>
              <a:gd name="T12" fmla="*/ 2028600 w 4057199"/>
              <a:gd name="T13" fmla="*/ 4057200 h 4057199"/>
              <a:gd name="T14" fmla="*/ 4057200 w 4057199"/>
              <a:gd name="T15" fmla="*/ 2028600 h 4057199"/>
              <a:gd name="T16" fmla="*/ 2028600 w 4057199"/>
              <a:gd name="T17" fmla="*/ 0 h 4057199"/>
              <a:gd name="T18" fmla="*/ 0 w 4057199"/>
              <a:gd name="T19" fmla="*/ 2028600 h 405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57199" h="4057199">
                <a:moveTo>
                  <a:pt x="0" y="2028600"/>
                </a:moveTo>
                <a:cubicBezTo>
                  <a:pt x="0" y="908235"/>
                  <a:pt x="908235" y="0"/>
                  <a:pt x="2028600" y="0"/>
                </a:cubicBezTo>
                <a:cubicBezTo>
                  <a:pt x="3148965" y="0"/>
                  <a:pt x="4057200" y="908235"/>
                  <a:pt x="4057200" y="2028600"/>
                </a:cubicBezTo>
                <a:cubicBezTo>
                  <a:pt x="4057200" y="3148965"/>
                  <a:pt x="3148965" y="4057200"/>
                  <a:pt x="2028600" y="4057200"/>
                </a:cubicBezTo>
                <a:cubicBezTo>
                  <a:pt x="908235" y="4057200"/>
                  <a:pt x="0" y="3148965"/>
                  <a:pt x="0" y="2028600"/>
                </a:cubicBezTo>
                <a:close/>
                <a:moveTo>
                  <a:pt x="0" y="2028600"/>
                </a:moveTo>
                <a:cubicBezTo>
                  <a:pt x="0" y="3148965"/>
                  <a:pt x="908235" y="4057200"/>
                  <a:pt x="2028600" y="4057200"/>
                </a:cubicBezTo>
                <a:cubicBezTo>
                  <a:pt x="3148965" y="4057200"/>
                  <a:pt x="4057200" y="3148965"/>
                  <a:pt x="4057200" y="2028600"/>
                </a:cubicBezTo>
                <a:cubicBezTo>
                  <a:pt x="4057200" y="908235"/>
                  <a:pt x="3148965" y="0"/>
                  <a:pt x="2028600" y="0"/>
                </a:cubicBezTo>
                <a:cubicBezTo>
                  <a:pt x="908235" y="0"/>
                  <a:pt x="0" y="908235"/>
                  <a:pt x="0" y="2028600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7F7F7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同心圆 18"/>
          <p:cNvSpPr/>
          <p:nvPr/>
        </p:nvSpPr>
        <p:spPr bwMode="auto">
          <a:xfrm>
            <a:off x="2670175" y="1984375"/>
            <a:ext cx="2701925" cy="2701925"/>
          </a:xfrm>
          <a:custGeom>
            <a:avLst/>
            <a:gdLst>
              <a:gd name="T0" fmla="*/ 0 w 2701987"/>
              <a:gd name="T1" fmla="*/ 1350994 h 2701987"/>
              <a:gd name="T2" fmla="*/ 1350994 w 2701987"/>
              <a:gd name="T3" fmla="*/ 0 h 2701987"/>
              <a:gd name="T4" fmla="*/ 2701988 w 2701987"/>
              <a:gd name="T5" fmla="*/ 1350994 h 2701987"/>
              <a:gd name="T6" fmla="*/ 1350994 w 2701987"/>
              <a:gd name="T7" fmla="*/ 2701988 h 2701987"/>
              <a:gd name="T8" fmla="*/ 0 w 2701987"/>
              <a:gd name="T9" fmla="*/ 1350994 h 2701987"/>
              <a:gd name="T10" fmla="*/ 0 w 2701987"/>
              <a:gd name="T11" fmla="*/ 1350994 h 2701987"/>
              <a:gd name="T12" fmla="*/ 1350994 w 2701987"/>
              <a:gd name="T13" fmla="*/ 2701988 h 2701987"/>
              <a:gd name="T14" fmla="*/ 2701988 w 2701987"/>
              <a:gd name="T15" fmla="*/ 1350994 h 2701987"/>
              <a:gd name="T16" fmla="*/ 1350994 w 2701987"/>
              <a:gd name="T17" fmla="*/ 0 h 2701987"/>
              <a:gd name="T18" fmla="*/ 0 w 2701987"/>
              <a:gd name="T19" fmla="*/ 1350994 h 2701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01987" h="2701987">
                <a:moveTo>
                  <a:pt x="0" y="1350994"/>
                </a:moveTo>
                <a:cubicBezTo>
                  <a:pt x="0" y="604861"/>
                  <a:pt x="604861" y="0"/>
                  <a:pt x="1350994" y="0"/>
                </a:cubicBezTo>
                <a:cubicBezTo>
                  <a:pt x="2097127" y="0"/>
                  <a:pt x="2701988" y="604861"/>
                  <a:pt x="2701988" y="1350994"/>
                </a:cubicBezTo>
                <a:cubicBezTo>
                  <a:pt x="2701988" y="2097127"/>
                  <a:pt x="2097127" y="2701988"/>
                  <a:pt x="1350994" y="2701988"/>
                </a:cubicBezTo>
                <a:cubicBezTo>
                  <a:pt x="604861" y="2701988"/>
                  <a:pt x="0" y="2097127"/>
                  <a:pt x="0" y="1350994"/>
                </a:cubicBezTo>
                <a:close/>
                <a:moveTo>
                  <a:pt x="0" y="1350994"/>
                </a:moveTo>
                <a:cubicBezTo>
                  <a:pt x="0" y="2097127"/>
                  <a:pt x="604861" y="2701988"/>
                  <a:pt x="1350994" y="2701988"/>
                </a:cubicBezTo>
                <a:cubicBezTo>
                  <a:pt x="2097127" y="2701988"/>
                  <a:pt x="2701988" y="2097127"/>
                  <a:pt x="2701988" y="1350994"/>
                </a:cubicBezTo>
                <a:cubicBezTo>
                  <a:pt x="2701988" y="604861"/>
                  <a:pt x="2097127" y="0"/>
                  <a:pt x="1350994" y="0"/>
                </a:cubicBezTo>
                <a:cubicBezTo>
                  <a:pt x="604861" y="0"/>
                  <a:pt x="0" y="604861"/>
                  <a:pt x="0" y="1350994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7F7F7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6" name="同心圆 19"/>
          <p:cNvSpPr/>
          <p:nvPr/>
        </p:nvSpPr>
        <p:spPr bwMode="auto">
          <a:xfrm>
            <a:off x="3059113" y="2374900"/>
            <a:ext cx="1927225" cy="1927225"/>
          </a:xfrm>
          <a:custGeom>
            <a:avLst/>
            <a:gdLst>
              <a:gd name="T0" fmla="*/ 0 w 1926617"/>
              <a:gd name="T1" fmla="*/ 963309 h 1926617"/>
              <a:gd name="T2" fmla="*/ 963309 w 1926617"/>
              <a:gd name="T3" fmla="*/ 0 h 1926617"/>
              <a:gd name="T4" fmla="*/ 1926618 w 1926617"/>
              <a:gd name="T5" fmla="*/ 963309 h 1926617"/>
              <a:gd name="T6" fmla="*/ 963309 w 1926617"/>
              <a:gd name="T7" fmla="*/ 1926618 h 1926617"/>
              <a:gd name="T8" fmla="*/ 0 w 1926617"/>
              <a:gd name="T9" fmla="*/ 963309 h 1926617"/>
              <a:gd name="T10" fmla="*/ 0 w 1926617"/>
              <a:gd name="T11" fmla="*/ 963309 h 1926617"/>
              <a:gd name="T12" fmla="*/ 963309 w 1926617"/>
              <a:gd name="T13" fmla="*/ 1926618 h 1926617"/>
              <a:gd name="T14" fmla="*/ 1926618 w 1926617"/>
              <a:gd name="T15" fmla="*/ 963309 h 1926617"/>
              <a:gd name="T16" fmla="*/ 963309 w 1926617"/>
              <a:gd name="T17" fmla="*/ 0 h 1926617"/>
              <a:gd name="T18" fmla="*/ 0 w 1926617"/>
              <a:gd name="T19" fmla="*/ 963309 h 1926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26617" h="1926617">
                <a:moveTo>
                  <a:pt x="0" y="963309"/>
                </a:moveTo>
                <a:cubicBezTo>
                  <a:pt x="0" y="431288"/>
                  <a:pt x="431288" y="0"/>
                  <a:pt x="963309" y="0"/>
                </a:cubicBezTo>
                <a:cubicBezTo>
                  <a:pt x="1495330" y="0"/>
                  <a:pt x="1926618" y="431288"/>
                  <a:pt x="1926618" y="963309"/>
                </a:cubicBezTo>
                <a:cubicBezTo>
                  <a:pt x="1926618" y="1495330"/>
                  <a:pt x="1495330" y="1926618"/>
                  <a:pt x="963309" y="1926618"/>
                </a:cubicBezTo>
                <a:cubicBezTo>
                  <a:pt x="431288" y="1926618"/>
                  <a:pt x="0" y="1495330"/>
                  <a:pt x="0" y="963309"/>
                </a:cubicBezTo>
                <a:close/>
                <a:moveTo>
                  <a:pt x="0" y="963309"/>
                </a:moveTo>
                <a:cubicBezTo>
                  <a:pt x="0" y="1495330"/>
                  <a:pt x="431288" y="1926618"/>
                  <a:pt x="963309" y="1926618"/>
                </a:cubicBezTo>
                <a:cubicBezTo>
                  <a:pt x="1495330" y="1926618"/>
                  <a:pt x="1926618" y="1495330"/>
                  <a:pt x="1926618" y="963309"/>
                </a:cubicBezTo>
                <a:cubicBezTo>
                  <a:pt x="1926618" y="431288"/>
                  <a:pt x="1495330" y="0"/>
                  <a:pt x="963309" y="0"/>
                </a:cubicBezTo>
                <a:cubicBezTo>
                  <a:pt x="431288" y="0"/>
                  <a:pt x="0" y="431288"/>
                  <a:pt x="0" y="963309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7F7F7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3077" name="直接连接符 21"/>
          <p:cNvCxnSpPr>
            <a:cxnSpLocks noChangeShapeType="1"/>
          </p:cNvCxnSpPr>
          <p:nvPr/>
        </p:nvCxnSpPr>
        <p:spPr bwMode="auto">
          <a:xfrm>
            <a:off x="1389063" y="1084263"/>
            <a:ext cx="5237162" cy="0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" name="直接连接符 23"/>
          <p:cNvCxnSpPr>
            <a:cxnSpLocks noChangeShapeType="1"/>
          </p:cNvCxnSpPr>
          <p:nvPr/>
        </p:nvCxnSpPr>
        <p:spPr bwMode="auto">
          <a:xfrm>
            <a:off x="1425575" y="5592763"/>
            <a:ext cx="5176838" cy="0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" name="直接连接符 25"/>
          <p:cNvCxnSpPr>
            <a:cxnSpLocks noChangeShapeType="1"/>
          </p:cNvCxnSpPr>
          <p:nvPr/>
        </p:nvCxnSpPr>
        <p:spPr bwMode="auto">
          <a:xfrm>
            <a:off x="1781175" y="760413"/>
            <a:ext cx="0" cy="5129212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" name="直接连接符 27"/>
          <p:cNvCxnSpPr>
            <a:cxnSpLocks noChangeShapeType="1"/>
          </p:cNvCxnSpPr>
          <p:nvPr/>
        </p:nvCxnSpPr>
        <p:spPr bwMode="auto">
          <a:xfrm>
            <a:off x="6270625" y="771525"/>
            <a:ext cx="0" cy="5141913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1" name="圆角矩形 28"/>
          <p:cNvSpPr>
            <a:spLocks noChangeArrowheads="1"/>
          </p:cNvSpPr>
          <p:nvPr/>
        </p:nvSpPr>
        <p:spPr bwMode="auto">
          <a:xfrm>
            <a:off x="1425575" y="760413"/>
            <a:ext cx="5200650" cy="5153025"/>
          </a:xfrm>
          <a:prstGeom prst="roundRect">
            <a:avLst>
              <a:gd name="adj" fmla="val 22565"/>
            </a:avLst>
          </a:prstGeom>
          <a:noFill/>
          <a:ln w="1270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3082" name="直接连接符 32"/>
          <p:cNvCxnSpPr>
            <a:cxnSpLocks noChangeShapeType="1"/>
          </p:cNvCxnSpPr>
          <p:nvPr/>
        </p:nvCxnSpPr>
        <p:spPr bwMode="auto">
          <a:xfrm>
            <a:off x="1425575" y="723900"/>
            <a:ext cx="5153025" cy="5189538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3" name="直接连接符 34"/>
          <p:cNvCxnSpPr>
            <a:cxnSpLocks noChangeShapeType="1"/>
          </p:cNvCxnSpPr>
          <p:nvPr/>
        </p:nvCxnSpPr>
        <p:spPr bwMode="auto">
          <a:xfrm flipV="1">
            <a:off x="1425575" y="736600"/>
            <a:ext cx="5189538" cy="5189538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4" name="直接连接符 36"/>
          <p:cNvCxnSpPr>
            <a:cxnSpLocks noChangeShapeType="1"/>
          </p:cNvCxnSpPr>
          <p:nvPr/>
        </p:nvCxnSpPr>
        <p:spPr bwMode="auto">
          <a:xfrm>
            <a:off x="3059113" y="760413"/>
            <a:ext cx="0" cy="5141912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5" name="直接连接符 38"/>
          <p:cNvCxnSpPr>
            <a:cxnSpLocks noChangeShapeType="1"/>
            <a:endCxn id="3081" idx="2"/>
          </p:cNvCxnSpPr>
          <p:nvPr/>
        </p:nvCxnSpPr>
        <p:spPr bwMode="auto">
          <a:xfrm>
            <a:off x="3989388" y="736600"/>
            <a:ext cx="36512" cy="5176838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6" name="直接连接符 40"/>
          <p:cNvCxnSpPr>
            <a:cxnSpLocks noChangeShapeType="1"/>
          </p:cNvCxnSpPr>
          <p:nvPr/>
        </p:nvCxnSpPr>
        <p:spPr bwMode="auto">
          <a:xfrm>
            <a:off x="4962525" y="760413"/>
            <a:ext cx="0" cy="5165725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7" name="直接连接符 42"/>
          <p:cNvCxnSpPr>
            <a:cxnSpLocks noChangeShapeType="1"/>
          </p:cNvCxnSpPr>
          <p:nvPr/>
        </p:nvCxnSpPr>
        <p:spPr bwMode="auto">
          <a:xfrm>
            <a:off x="1425575" y="2374900"/>
            <a:ext cx="5200650" cy="0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8" name="直接连接符 44"/>
          <p:cNvCxnSpPr>
            <a:cxnSpLocks noChangeShapeType="1"/>
            <a:stCxn id="3081" idx="1"/>
            <a:endCxn id="3081" idx="3"/>
          </p:cNvCxnSpPr>
          <p:nvPr/>
        </p:nvCxnSpPr>
        <p:spPr bwMode="auto">
          <a:xfrm>
            <a:off x="1425575" y="3336925"/>
            <a:ext cx="5200650" cy="0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9" name="直接连接符 46"/>
          <p:cNvCxnSpPr>
            <a:cxnSpLocks noChangeShapeType="1"/>
          </p:cNvCxnSpPr>
          <p:nvPr/>
        </p:nvCxnSpPr>
        <p:spPr bwMode="auto">
          <a:xfrm>
            <a:off x="1425575" y="4302125"/>
            <a:ext cx="5189538" cy="0"/>
          </a:xfrm>
          <a:prstGeom prst="line">
            <a:avLst/>
          </a:prstGeom>
          <a:noFill/>
          <a:ln w="6350" cmpd="sng">
            <a:solidFill>
              <a:srgbClr val="7F7F7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90" name="圆角矩形 6"/>
          <p:cNvSpPr>
            <a:spLocks noChangeArrowheads="1"/>
          </p:cNvSpPr>
          <p:nvPr/>
        </p:nvSpPr>
        <p:spPr bwMode="auto">
          <a:xfrm rot="2760000">
            <a:off x="2310606" y="2037557"/>
            <a:ext cx="1874837" cy="107315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1" name="圆角矩形 10"/>
          <p:cNvSpPr>
            <a:spLocks noChangeArrowheads="1"/>
          </p:cNvSpPr>
          <p:nvPr/>
        </p:nvSpPr>
        <p:spPr bwMode="auto">
          <a:xfrm>
            <a:off x="1992313" y="2805113"/>
            <a:ext cx="1874837" cy="1071562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2" name="圆角矩形 11"/>
          <p:cNvSpPr>
            <a:spLocks noChangeArrowheads="1"/>
          </p:cNvSpPr>
          <p:nvPr/>
        </p:nvSpPr>
        <p:spPr bwMode="auto">
          <a:xfrm rot="18840000">
            <a:off x="2316163" y="3575050"/>
            <a:ext cx="1874837" cy="1071563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3" name="圆角矩形 12"/>
          <p:cNvSpPr>
            <a:spLocks noChangeArrowheads="1"/>
          </p:cNvSpPr>
          <p:nvPr/>
        </p:nvSpPr>
        <p:spPr bwMode="auto">
          <a:xfrm rot="16200000">
            <a:off x="3060700" y="3879851"/>
            <a:ext cx="1874837" cy="1071562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4" name="圆角矩形 13"/>
          <p:cNvSpPr>
            <a:spLocks noChangeArrowheads="1"/>
          </p:cNvSpPr>
          <p:nvPr/>
        </p:nvSpPr>
        <p:spPr bwMode="auto">
          <a:xfrm rot="8160000">
            <a:off x="4235450" y="3171825"/>
            <a:ext cx="1071563" cy="1876425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5" name="圆角矩形 14"/>
          <p:cNvSpPr>
            <a:spLocks noChangeArrowheads="1"/>
          </p:cNvSpPr>
          <p:nvPr/>
        </p:nvSpPr>
        <p:spPr bwMode="auto">
          <a:xfrm rot="10800000">
            <a:off x="4175125" y="2782888"/>
            <a:ext cx="1874838" cy="1073150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6" name="圆角矩形 16"/>
          <p:cNvSpPr>
            <a:spLocks noChangeArrowheads="1"/>
          </p:cNvSpPr>
          <p:nvPr/>
        </p:nvSpPr>
        <p:spPr bwMode="auto">
          <a:xfrm rot="5400000">
            <a:off x="3060700" y="1701801"/>
            <a:ext cx="1874837" cy="107156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7" name="圆角矩形 15"/>
          <p:cNvSpPr>
            <a:spLocks noChangeArrowheads="1"/>
          </p:cNvSpPr>
          <p:nvPr/>
        </p:nvSpPr>
        <p:spPr bwMode="auto">
          <a:xfrm rot="8100000">
            <a:off x="3863975" y="2041525"/>
            <a:ext cx="1874838" cy="1073150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98" name="文本框 49"/>
          <p:cNvSpPr txBox="1">
            <a:spLocks noChangeArrowheads="1"/>
          </p:cNvSpPr>
          <p:nvPr/>
        </p:nvSpPr>
        <p:spPr bwMode="auto">
          <a:xfrm>
            <a:off x="7457240" y="1511722"/>
            <a:ext cx="43640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48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光学字符识别</a:t>
            </a:r>
            <a:endParaRPr lang="zh-CN" altLang="en-US" sz="48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00" name="文本框 52"/>
          <p:cNvSpPr txBox="1">
            <a:spLocks noChangeArrowheads="1"/>
          </p:cNvSpPr>
          <p:nvPr/>
        </p:nvSpPr>
        <p:spPr bwMode="auto">
          <a:xfrm>
            <a:off x="8556657" y="4880118"/>
            <a:ext cx="15335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2017/11/22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01" name="直接连接符 54"/>
          <p:cNvCxnSpPr>
            <a:cxnSpLocks noChangeShapeType="1"/>
          </p:cNvCxnSpPr>
          <p:nvPr/>
        </p:nvCxnSpPr>
        <p:spPr bwMode="auto">
          <a:xfrm>
            <a:off x="7264845" y="1431925"/>
            <a:ext cx="0" cy="1104900"/>
          </a:xfrm>
          <a:prstGeom prst="line">
            <a:avLst/>
          </a:prstGeom>
          <a:noFill/>
          <a:ln w="1270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直接连接符 54"/>
          <p:cNvCxnSpPr>
            <a:cxnSpLocks noChangeShapeType="1"/>
          </p:cNvCxnSpPr>
          <p:nvPr/>
        </p:nvCxnSpPr>
        <p:spPr bwMode="auto">
          <a:xfrm>
            <a:off x="8349933" y="4230966"/>
            <a:ext cx="0" cy="1104900"/>
          </a:xfrm>
          <a:prstGeom prst="line">
            <a:avLst/>
          </a:prstGeom>
          <a:noFill/>
          <a:ln w="12700" cmpd="sng">
            <a:solidFill>
              <a:srgbClr val="7F7F7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482447" y="3894209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1973774" y="3586433"/>
            <a:ext cx="25502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6" name="直接连接符 6"/>
          <p:cNvCxnSpPr>
            <a:cxnSpLocks noChangeShapeType="1"/>
          </p:cNvCxnSpPr>
          <p:nvPr/>
        </p:nvCxnSpPr>
        <p:spPr bwMode="auto">
          <a:xfrm>
            <a:off x="1881121" y="3498383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圆角矩形 14"/>
          <p:cNvSpPr>
            <a:spLocks noChangeArrowheads="1"/>
          </p:cNvSpPr>
          <p:nvPr/>
        </p:nvSpPr>
        <p:spPr bwMode="auto">
          <a:xfrm rot="10800000">
            <a:off x="6162926" y="3906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0"/>
          <p:cNvSpPr>
            <a:spLocks noChangeArrowheads="1"/>
          </p:cNvSpPr>
          <p:nvPr/>
        </p:nvSpPr>
        <p:spPr bwMode="auto">
          <a:xfrm>
            <a:off x="8584022" y="39062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6931047" y="348522"/>
            <a:ext cx="1652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影分割法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Group 6"/>
          <p:cNvGrpSpPr/>
          <p:nvPr/>
        </p:nvGrpSpPr>
        <p:grpSpPr bwMode="auto">
          <a:xfrm>
            <a:off x="3717652" y="697951"/>
            <a:ext cx="2448790" cy="2349370"/>
            <a:chOff x="0" y="0"/>
            <a:chExt cx="1858963" cy="185896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" name="椭圆 3"/>
            <p:cNvSpPr>
              <a:spLocks noChangeArrowheads="1"/>
            </p:cNvSpPr>
            <p:nvPr/>
          </p:nvSpPr>
          <p:spPr bwMode="auto">
            <a:xfrm>
              <a:off x="120813" y="113162"/>
              <a:ext cx="1551782" cy="1714741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6327518" y="1241896"/>
            <a:ext cx="522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记录每一行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row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（或列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col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）的白色像素的数量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count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876798" y="3321121"/>
            <a:ext cx="4395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以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row(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或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col)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为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轴，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count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为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y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轴画出投影图像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439944" y="5341263"/>
            <a:ext cx="3727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根据图像的峰、零值分割字符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6" name="Group 6"/>
          <p:cNvGrpSpPr/>
          <p:nvPr/>
        </p:nvGrpSpPr>
        <p:grpSpPr bwMode="auto">
          <a:xfrm>
            <a:off x="8401631" y="2231974"/>
            <a:ext cx="2448790" cy="2349370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7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8" name="椭圆 3"/>
            <p:cNvSpPr>
              <a:spLocks noChangeArrowheads="1"/>
            </p:cNvSpPr>
            <p:nvPr/>
          </p:nvSpPr>
          <p:spPr bwMode="auto">
            <a:xfrm>
              <a:off x="186104" y="339733"/>
              <a:ext cx="1588069" cy="1479799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69" name="Group 6"/>
          <p:cNvGrpSpPr/>
          <p:nvPr/>
        </p:nvGrpSpPr>
        <p:grpSpPr bwMode="auto">
          <a:xfrm>
            <a:off x="3818879" y="4227169"/>
            <a:ext cx="2448790" cy="2349369"/>
            <a:chOff x="0" y="0"/>
            <a:chExt cx="1858963" cy="18589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0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1" name="椭圆 3"/>
            <p:cNvSpPr>
              <a:spLocks noChangeArrowheads="1"/>
            </p:cNvSpPr>
            <p:nvPr/>
          </p:nvSpPr>
          <p:spPr bwMode="auto">
            <a:xfrm>
              <a:off x="275281" y="159073"/>
              <a:ext cx="1430543" cy="1540817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13" name="直接箭头连接符 12"/>
          <p:cNvCxnSpPr/>
          <p:nvPr/>
        </p:nvCxnSpPr>
        <p:spPr>
          <a:xfrm>
            <a:off x="6327518" y="2243869"/>
            <a:ext cx="1945262" cy="535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6377457" y="4094264"/>
            <a:ext cx="1895323" cy="590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圆角矩形 12"/>
          <p:cNvSpPr>
            <a:spLocks noChangeArrowheads="1"/>
          </p:cNvSpPr>
          <p:nvPr/>
        </p:nvSpPr>
        <p:spPr bwMode="auto">
          <a:xfrm rot="16200000">
            <a:off x="59335" y="263917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3154059" y="1079015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4658700" y="697234"/>
            <a:ext cx="25502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6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6" name="直接连接符 6"/>
          <p:cNvCxnSpPr>
            <a:cxnSpLocks noChangeShapeType="1"/>
          </p:cNvCxnSpPr>
          <p:nvPr/>
        </p:nvCxnSpPr>
        <p:spPr bwMode="auto">
          <a:xfrm>
            <a:off x="4552733" y="683189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圆角矩形 14"/>
          <p:cNvSpPr>
            <a:spLocks noChangeArrowheads="1"/>
          </p:cNvSpPr>
          <p:nvPr/>
        </p:nvSpPr>
        <p:spPr bwMode="auto">
          <a:xfrm rot="10800000">
            <a:off x="6460393" y="1197285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0"/>
          <p:cNvSpPr>
            <a:spLocks noChangeArrowheads="1"/>
          </p:cNvSpPr>
          <p:nvPr/>
        </p:nvSpPr>
        <p:spPr bwMode="auto">
          <a:xfrm>
            <a:off x="8799012" y="1189033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7249479" y="1154393"/>
            <a:ext cx="1252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行投影图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46" y="2903034"/>
            <a:ext cx="5740831" cy="3500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3012" y="2769095"/>
            <a:ext cx="4827260" cy="3593599"/>
          </a:xfrm>
          <a:prstGeom prst="rect">
            <a:avLst/>
          </a:prstGeom>
        </p:spPr>
      </p:pic>
      <p:cxnSp>
        <p:nvCxnSpPr>
          <p:cNvPr id="40" name="直接连接符 39"/>
          <p:cNvCxnSpPr/>
          <p:nvPr/>
        </p:nvCxnSpPr>
        <p:spPr>
          <a:xfrm flipH="1">
            <a:off x="4552733" y="3039914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4464083" y="3328416"/>
            <a:ext cx="716538" cy="1020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4394237" y="3655610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4394237" y="3972602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4403381" y="4253018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4405450" y="4565894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4412525" y="4846310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 flipH="1">
            <a:off x="4412525" y="5117582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4403381" y="5425430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4412525" y="5714990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4394237" y="5995406"/>
            <a:ext cx="78638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2916936" y="6294110"/>
            <a:ext cx="2281973" cy="610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圆角矩形 11"/>
          <p:cNvSpPr>
            <a:spLocks noChangeArrowheads="1"/>
          </p:cNvSpPr>
          <p:nvPr/>
        </p:nvSpPr>
        <p:spPr bwMode="auto">
          <a:xfrm rot="18840000">
            <a:off x="76199" y="201534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3154059" y="1079015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4645386" y="725586"/>
            <a:ext cx="25502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6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6" name="直接连接符 6"/>
          <p:cNvCxnSpPr>
            <a:cxnSpLocks noChangeShapeType="1"/>
          </p:cNvCxnSpPr>
          <p:nvPr/>
        </p:nvCxnSpPr>
        <p:spPr bwMode="auto">
          <a:xfrm>
            <a:off x="4552733" y="683189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圆角矩形 14"/>
          <p:cNvSpPr>
            <a:spLocks noChangeArrowheads="1"/>
          </p:cNvSpPr>
          <p:nvPr/>
        </p:nvSpPr>
        <p:spPr bwMode="auto">
          <a:xfrm rot="10800000">
            <a:off x="6398742" y="118903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0"/>
          <p:cNvSpPr>
            <a:spLocks noChangeArrowheads="1"/>
          </p:cNvSpPr>
          <p:nvPr/>
        </p:nvSpPr>
        <p:spPr bwMode="auto">
          <a:xfrm>
            <a:off x="8799012" y="1189033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7195647" y="1156052"/>
            <a:ext cx="12528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列投影图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03" y="2583704"/>
            <a:ext cx="8195689" cy="76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58" y="3473528"/>
            <a:ext cx="10558490" cy="265832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2788920" y="3118104"/>
            <a:ext cx="0" cy="144910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300984" y="3118104"/>
            <a:ext cx="0" cy="117957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636264" y="3118104"/>
            <a:ext cx="0" cy="117957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989832" y="3118104"/>
            <a:ext cx="24384" cy="144910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343399" y="3118103"/>
            <a:ext cx="24384" cy="124768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645386" y="3118102"/>
            <a:ext cx="24384" cy="124768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011145" y="3084051"/>
            <a:ext cx="24384" cy="124768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5215127" y="3125565"/>
            <a:ext cx="15241" cy="144164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5532355" y="3125565"/>
            <a:ext cx="36339" cy="144164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6158722" y="3125565"/>
            <a:ext cx="18170" cy="1324718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577314" y="3103500"/>
            <a:ext cx="40797" cy="961149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890338" y="3139063"/>
            <a:ext cx="29088" cy="142814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7110479" y="3139063"/>
            <a:ext cx="27649" cy="142814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7470887" y="3118102"/>
            <a:ext cx="27649" cy="142814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718677" y="3103500"/>
            <a:ext cx="7805" cy="103900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8094340" y="3130136"/>
            <a:ext cx="7805" cy="702037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542875" y="3084051"/>
            <a:ext cx="12182" cy="1366232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9075237" y="3139063"/>
            <a:ext cx="0" cy="35488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>
            <a:off x="9382403" y="3139063"/>
            <a:ext cx="25956" cy="1158617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>
            <a:off x="9776741" y="3118102"/>
            <a:ext cx="25956" cy="85039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6" name="圆角矩形 10"/>
          <p:cNvSpPr>
            <a:spLocks noChangeArrowheads="1"/>
          </p:cNvSpPr>
          <p:nvPr/>
        </p:nvSpPr>
        <p:spPr bwMode="auto">
          <a:xfrm>
            <a:off x="155846" y="15446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7"/>
          <p:cNvSpPr txBox="1">
            <a:spLocks noChangeArrowheads="1"/>
          </p:cNvSpPr>
          <p:nvPr/>
        </p:nvSpPr>
        <p:spPr bwMode="auto">
          <a:xfrm>
            <a:off x="1589355" y="4062124"/>
            <a:ext cx="25502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1"/>
          <p:cNvSpPr txBox="1">
            <a:spLocks noChangeArrowheads="1"/>
          </p:cNvSpPr>
          <p:nvPr/>
        </p:nvSpPr>
        <p:spPr bwMode="auto">
          <a:xfrm>
            <a:off x="6594427" y="3590923"/>
            <a:ext cx="3146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 smtClean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5" name="文本框 7"/>
          <p:cNvSpPr txBox="1">
            <a:spLocks noChangeArrowheads="1"/>
          </p:cNvSpPr>
          <p:nvPr/>
        </p:nvSpPr>
        <p:spPr bwMode="auto">
          <a:xfrm>
            <a:off x="7181509" y="2007498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提取单个字符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31"/>
          <p:cNvSpPr txBox="1">
            <a:spLocks noChangeArrowheads="1"/>
          </p:cNvSpPr>
          <p:nvPr/>
        </p:nvSpPr>
        <p:spPr bwMode="auto">
          <a:xfrm>
            <a:off x="7225280" y="2630352"/>
            <a:ext cx="4811892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一段连续的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不为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的像素行即为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一个字符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一段连续的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的像素行即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间的空隙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记录每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一个字符的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置，并截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取图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限定字符的长宽比（除去误检测字符）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若是很长一段像素列的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值都为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说明为单词与单词之间的间隙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将其记录在一个文本文档里，便于最后的输出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1"/>
          <p:cNvSpPr txBox="1">
            <a:spLocks noChangeArrowheads="1"/>
          </p:cNvSpPr>
          <p:nvPr/>
        </p:nvSpPr>
        <p:spPr bwMode="auto">
          <a:xfrm>
            <a:off x="676433" y="3330248"/>
            <a:ext cx="409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 smtClean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9" name="文本框 7"/>
          <p:cNvSpPr txBox="1">
            <a:spLocks noChangeArrowheads="1"/>
          </p:cNvSpPr>
          <p:nvPr/>
        </p:nvSpPr>
        <p:spPr bwMode="auto">
          <a:xfrm>
            <a:off x="1082800" y="3048716"/>
            <a:ext cx="2183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提取文本行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31"/>
          <p:cNvSpPr txBox="1">
            <a:spLocks noChangeArrowheads="1"/>
          </p:cNvSpPr>
          <p:nvPr/>
        </p:nvSpPr>
        <p:spPr bwMode="auto">
          <a:xfrm>
            <a:off x="1082800" y="3549890"/>
            <a:ext cx="41120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一段连续的、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值不为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的像素行即为一行文本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一段连续的、</a:t>
            </a:r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值为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的像素行即为行与行之间的空隙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记录每一行的位置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截取图片并输出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6"/>
          <p:cNvCxnSpPr>
            <a:cxnSpLocks noChangeShapeType="1"/>
          </p:cNvCxnSpPr>
          <p:nvPr/>
        </p:nvCxnSpPr>
        <p:spPr bwMode="auto">
          <a:xfrm>
            <a:off x="1117758" y="3075317"/>
            <a:ext cx="0" cy="1859568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6"/>
          <p:cNvCxnSpPr>
            <a:cxnSpLocks noChangeShapeType="1"/>
          </p:cNvCxnSpPr>
          <p:nvPr/>
        </p:nvCxnSpPr>
        <p:spPr bwMode="auto">
          <a:xfrm>
            <a:off x="7163537" y="2089282"/>
            <a:ext cx="17972" cy="4172833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2848440" y="1076802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4339767" y="769026"/>
            <a:ext cx="25502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5" name="直接连接符 6"/>
          <p:cNvCxnSpPr>
            <a:cxnSpLocks noChangeShapeType="1"/>
          </p:cNvCxnSpPr>
          <p:nvPr/>
        </p:nvCxnSpPr>
        <p:spPr bwMode="auto">
          <a:xfrm>
            <a:off x="4247114" y="680976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圆角矩形 14"/>
          <p:cNvSpPr>
            <a:spLocks noChangeArrowheads="1"/>
          </p:cNvSpPr>
          <p:nvPr/>
        </p:nvSpPr>
        <p:spPr bwMode="auto">
          <a:xfrm rot="10800000">
            <a:off x="6410409" y="1032225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7" name="圆角矩形 10"/>
          <p:cNvSpPr>
            <a:spLocks noChangeArrowheads="1"/>
          </p:cNvSpPr>
          <p:nvPr/>
        </p:nvSpPr>
        <p:spPr bwMode="auto">
          <a:xfrm>
            <a:off x="10068932" y="1004191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文本框 7"/>
          <p:cNvSpPr txBox="1">
            <a:spLocks noChangeArrowheads="1"/>
          </p:cNvSpPr>
          <p:nvPr/>
        </p:nvSpPr>
        <p:spPr bwMode="auto">
          <a:xfrm>
            <a:off x="6932784" y="962092"/>
            <a:ext cx="31255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取文本行、单个字符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空心弧 2"/>
          <p:cNvSpPr/>
          <p:nvPr/>
        </p:nvSpPr>
        <p:spPr bwMode="auto">
          <a:xfrm rot="5400000">
            <a:off x="4689559" y="2390401"/>
            <a:ext cx="1858963" cy="1858963"/>
          </a:xfrm>
          <a:custGeom>
            <a:avLst/>
            <a:gdLst>
              <a:gd name="T0" fmla="*/ 628567 w 1858963"/>
              <a:gd name="T1" fmla="*/ 1808905 h 1858963"/>
              <a:gd name="T2" fmla="*/ 22184 w 1858963"/>
              <a:gd name="T3" fmla="*/ 727619 h 1858963"/>
              <a:gd name="T4" fmla="*/ 1029817 w 1858963"/>
              <a:gd name="T5" fmla="*/ 5430 h 1858963"/>
              <a:gd name="T6" fmla="*/ 1858961 w 1858963"/>
              <a:gd name="T7" fmla="*/ 927060 h 1858963"/>
              <a:gd name="T8" fmla="*/ 1858960 w 1858963"/>
              <a:gd name="T9" fmla="*/ 927061 h 1858963"/>
              <a:gd name="T10" fmla="*/ 1029816 w 1858963"/>
              <a:gd name="T11" fmla="*/ 5431 h 1858963"/>
              <a:gd name="T12" fmla="*/ 22183 w 1858963"/>
              <a:gd name="T13" fmla="*/ 727620 h 1858963"/>
              <a:gd name="T14" fmla="*/ 628566 w 1858963"/>
              <a:gd name="T15" fmla="*/ 1808906 h 1858963"/>
              <a:gd name="T16" fmla="*/ 628567 w 1858963"/>
              <a:gd name="T17" fmla="*/ 1808905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7" name="空心弧 47"/>
          <p:cNvSpPr/>
          <p:nvPr/>
        </p:nvSpPr>
        <p:spPr bwMode="auto">
          <a:xfrm rot="16200000" flipH="1">
            <a:off x="4721310" y="4249363"/>
            <a:ext cx="1858962" cy="1858963"/>
          </a:xfrm>
          <a:custGeom>
            <a:avLst/>
            <a:gdLst>
              <a:gd name="T0" fmla="*/ 0 w 1858963"/>
              <a:gd name="T1" fmla="*/ 929482 h 1858963"/>
              <a:gd name="T2" fmla="*/ 798445 w 1858963"/>
              <a:gd name="T3" fmla="*/ 9283 h 1858963"/>
              <a:gd name="T4" fmla="*/ 1822017 w 1858963"/>
              <a:gd name="T5" fmla="*/ 670026 h 1858963"/>
              <a:gd name="T6" fmla="*/ 1312175 w 1858963"/>
              <a:gd name="T7" fmla="*/ 1776526 h 1858963"/>
              <a:gd name="T8" fmla="*/ 1312174 w 1858963"/>
              <a:gd name="T9" fmla="*/ 1776525 h 1858963"/>
              <a:gd name="T10" fmla="*/ 1822016 w 1858963"/>
              <a:gd name="T11" fmla="*/ 670025 h 1858963"/>
              <a:gd name="T12" fmla="*/ 798444 w 1858963"/>
              <a:gd name="T13" fmla="*/ 9282 h 1858963"/>
              <a:gd name="T14" fmla="*/ -1 w 1858963"/>
              <a:gd name="T15" fmla="*/ 929481 h 1858963"/>
              <a:gd name="T16" fmla="*/ 0 w 1858963"/>
              <a:gd name="T17" fmla="*/ 929482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8" name="椭圆 57"/>
          <p:cNvSpPr>
            <a:spLocks noChangeArrowheads="1"/>
          </p:cNvSpPr>
          <p:nvPr/>
        </p:nvSpPr>
        <p:spPr bwMode="auto">
          <a:xfrm>
            <a:off x="4829259" y="2514226"/>
            <a:ext cx="1581150" cy="1581150"/>
          </a:xfrm>
          <a:prstGeom prst="ellipse">
            <a:avLst/>
          </a:prstGeom>
          <a:solidFill>
            <a:srgbClr val="A6A6A6"/>
          </a:solid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椭圆 58"/>
          <p:cNvSpPr>
            <a:spLocks noChangeArrowheads="1"/>
          </p:cNvSpPr>
          <p:nvPr/>
        </p:nvSpPr>
        <p:spPr bwMode="auto">
          <a:xfrm>
            <a:off x="4857834" y="4373189"/>
            <a:ext cx="1581150" cy="1581150"/>
          </a:xfrm>
          <a:prstGeom prst="ellipse">
            <a:avLst/>
          </a:prstGeom>
          <a:solidFill>
            <a:srgbClr val="F2F2F2"/>
          </a:solidFill>
          <a:ln w="12700" cmpd="sng">
            <a:solidFill>
              <a:srgbClr val="A6A6A6"/>
            </a:solidFill>
            <a:round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60" name="图片 5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34" y="2885701"/>
            <a:ext cx="868363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图片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309" y="4644651"/>
            <a:ext cx="1093788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圆角矩形 6"/>
          <p:cNvSpPr>
            <a:spLocks noChangeArrowheads="1"/>
          </p:cNvSpPr>
          <p:nvPr/>
        </p:nvSpPr>
        <p:spPr bwMode="auto">
          <a:xfrm rot="2760000">
            <a:off x="81568" y="200187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75153" y="4098992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1562416" y="3745049"/>
            <a:ext cx="25502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6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7798" y="890298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6" name="直接连接符 6"/>
          <p:cNvCxnSpPr>
            <a:cxnSpLocks noChangeShapeType="1"/>
          </p:cNvCxnSpPr>
          <p:nvPr/>
        </p:nvCxnSpPr>
        <p:spPr bwMode="auto">
          <a:xfrm>
            <a:off x="1473827" y="3703166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圆角矩形 14"/>
          <p:cNvSpPr>
            <a:spLocks noChangeArrowheads="1"/>
          </p:cNvSpPr>
          <p:nvPr/>
        </p:nvSpPr>
        <p:spPr bwMode="auto">
          <a:xfrm rot="10800000">
            <a:off x="5555669" y="48577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0"/>
          <p:cNvSpPr>
            <a:spLocks noChangeArrowheads="1"/>
          </p:cNvSpPr>
          <p:nvPr/>
        </p:nvSpPr>
        <p:spPr bwMode="auto">
          <a:xfrm>
            <a:off x="8566554" y="459809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6159593" y="442880"/>
            <a:ext cx="2406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割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结果举例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右箭头 39"/>
          <p:cNvSpPr/>
          <p:nvPr/>
        </p:nvSpPr>
        <p:spPr>
          <a:xfrm rot="5400000">
            <a:off x="7387243" y="2929679"/>
            <a:ext cx="375460" cy="2774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116" y="1357368"/>
            <a:ext cx="8528156" cy="138441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90" y="3586718"/>
            <a:ext cx="8389409" cy="2171700"/>
          </a:xfrm>
          <a:prstGeom prst="rect">
            <a:avLst/>
          </a:prstGeom>
        </p:spPr>
      </p:pic>
      <p:sp>
        <p:nvSpPr>
          <p:cNvPr id="43" name="圆角矩形 16"/>
          <p:cNvSpPr>
            <a:spLocks noChangeArrowheads="1"/>
          </p:cNvSpPr>
          <p:nvPr/>
        </p:nvSpPr>
        <p:spPr bwMode="auto">
          <a:xfrm rot="5400000">
            <a:off x="28297" y="233733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75153" y="4098992"/>
            <a:ext cx="131002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1562416" y="3745049"/>
            <a:ext cx="255026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文本行分割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600" b="1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2600" b="1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67798" y="890298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56" name="直接连接符 6"/>
          <p:cNvCxnSpPr>
            <a:cxnSpLocks noChangeShapeType="1"/>
          </p:cNvCxnSpPr>
          <p:nvPr/>
        </p:nvCxnSpPr>
        <p:spPr bwMode="auto">
          <a:xfrm>
            <a:off x="1473827" y="3703166"/>
            <a:ext cx="5753" cy="120101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圆角矩形 14"/>
          <p:cNvSpPr>
            <a:spLocks noChangeArrowheads="1"/>
          </p:cNvSpPr>
          <p:nvPr/>
        </p:nvSpPr>
        <p:spPr bwMode="auto">
          <a:xfrm rot="10800000">
            <a:off x="5061361" y="200949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0"/>
          <p:cNvSpPr>
            <a:spLocks noChangeArrowheads="1"/>
          </p:cNvSpPr>
          <p:nvPr/>
        </p:nvSpPr>
        <p:spPr bwMode="auto">
          <a:xfrm>
            <a:off x="8122133" y="163807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9" name="文本框 7"/>
          <p:cNvSpPr txBox="1">
            <a:spLocks noChangeArrowheads="1"/>
          </p:cNvSpPr>
          <p:nvPr/>
        </p:nvSpPr>
        <p:spPr bwMode="auto">
          <a:xfrm>
            <a:off x="5665285" y="158056"/>
            <a:ext cx="2406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割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结果举例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51" y="773917"/>
            <a:ext cx="8972125" cy="6670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20" y="1923832"/>
            <a:ext cx="8894456" cy="1861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05" y="4232639"/>
            <a:ext cx="8764371" cy="252458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 rot="5400000">
            <a:off x="7212105" y="1489928"/>
            <a:ext cx="375460" cy="2774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右箭头 39"/>
          <p:cNvSpPr/>
          <p:nvPr/>
        </p:nvSpPr>
        <p:spPr>
          <a:xfrm rot="5400000">
            <a:off x="7212105" y="3904139"/>
            <a:ext cx="375460" cy="27749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15"/>
          <p:cNvSpPr>
            <a:spLocks noChangeArrowheads="1"/>
          </p:cNvSpPr>
          <p:nvPr/>
        </p:nvSpPr>
        <p:spPr bwMode="auto">
          <a:xfrm rot="8100000">
            <a:off x="79814" y="200154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6"/>
          <p:cNvCxnSpPr>
            <a:cxnSpLocks noChangeShapeType="1"/>
          </p:cNvCxnSpPr>
          <p:nvPr/>
        </p:nvCxnSpPr>
        <p:spPr bwMode="auto">
          <a:xfrm>
            <a:off x="1707952" y="4505716"/>
            <a:ext cx="10855" cy="1567228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64725" y="4962344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字符识别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6" name="圆角矩形 14"/>
          <p:cNvSpPr>
            <a:spLocks noChangeArrowheads="1"/>
          </p:cNvSpPr>
          <p:nvPr/>
        </p:nvSpPr>
        <p:spPr bwMode="auto">
          <a:xfrm rot="10800000">
            <a:off x="684099" y="4043531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7" name="圆角矩形 10"/>
          <p:cNvSpPr>
            <a:spLocks noChangeArrowheads="1"/>
          </p:cNvSpPr>
          <p:nvPr/>
        </p:nvSpPr>
        <p:spPr bwMode="auto">
          <a:xfrm>
            <a:off x="685686" y="6005271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07602" y="4550532"/>
            <a:ext cx="429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122396" y="13821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5" name="文本框 1"/>
          <p:cNvSpPr txBox="1">
            <a:spLocks noChangeArrowheads="1"/>
          </p:cNvSpPr>
          <p:nvPr/>
        </p:nvSpPr>
        <p:spPr bwMode="auto">
          <a:xfrm>
            <a:off x="7878751" y="2840597"/>
            <a:ext cx="3146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 smtClean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8" name="文本框 7"/>
          <p:cNvSpPr txBox="1">
            <a:spLocks noChangeArrowheads="1"/>
          </p:cNvSpPr>
          <p:nvPr/>
        </p:nvSpPr>
        <p:spPr bwMode="auto">
          <a:xfrm>
            <a:off x="8492288" y="830596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1"/>
          <p:cNvSpPr txBox="1">
            <a:spLocks noChangeArrowheads="1"/>
          </p:cNvSpPr>
          <p:nvPr/>
        </p:nvSpPr>
        <p:spPr bwMode="auto">
          <a:xfrm>
            <a:off x="2440271" y="2364026"/>
            <a:ext cx="409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 smtClean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1" name="文本框 7"/>
          <p:cNvSpPr txBox="1">
            <a:spLocks noChangeArrowheads="1"/>
          </p:cNvSpPr>
          <p:nvPr/>
        </p:nvSpPr>
        <p:spPr bwMode="auto">
          <a:xfrm>
            <a:off x="3886019" y="1247458"/>
            <a:ext cx="2183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感知机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31"/>
          <p:cNvSpPr txBox="1">
            <a:spLocks noChangeArrowheads="1"/>
          </p:cNvSpPr>
          <p:nvPr/>
        </p:nvSpPr>
        <p:spPr bwMode="auto">
          <a:xfrm>
            <a:off x="3096746" y="1856103"/>
            <a:ext cx="3842466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接受多个输入（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x3...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（权值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阈值）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通过激活函数产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生一个输出（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output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模拟大脑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经末梢感受各种外部环境的变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后产生电信号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"/>
          <p:cNvCxnSpPr>
            <a:cxnSpLocks noChangeShapeType="1"/>
          </p:cNvCxnSpPr>
          <p:nvPr/>
        </p:nvCxnSpPr>
        <p:spPr bwMode="auto">
          <a:xfrm>
            <a:off x="2936690" y="1317004"/>
            <a:ext cx="3435" cy="3339866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6"/>
          <p:cNvCxnSpPr>
            <a:cxnSpLocks noChangeShapeType="1"/>
          </p:cNvCxnSpPr>
          <p:nvPr/>
        </p:nvCxnSpPr>
        <p:spPr bwMode="auto">
          <a:xfrm>
            <a:off x="8394129" y="681307"/>
            <a:ext cx="18910" cy="5138753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空心弧 2"/>
          <p:cNvSpPr/>
          <p:nvPr/>
        </p:nvSpPr>
        <p:spPr bwMode="auto">
          <a:xfrm rot="5400000">
            <a:off x="6277385" y="1150198"/>
            <a:ext cx="1858963" cy="1858963"/>
          </a:xfrm>
          <a:custGeom>
            <a:avLst/>
            <a:gdLst>
              <a:gd name="T0" fmla="*/ 628567 w 1858963"/>
              <a:gd name="T1" fmla="*/ 1808905 h 1858963"/>
              <a:gd name="T2" fmla="*/ 22184 w 1858963"/>
              <a:gd name="T3" fmla="*/ 727619 h 1858963"/>
              <a:gd name="T4" fmla="*/ 1029817 w 1858963"/>
              <a:gd name="T5" fmla="*/ 5430 h 1858963"/>
              <a:gd name="T6" fmla="*/ 1858961 w 1858963"/>
              <a:gd name="T7" fmla="*/ 927060 h 1858963"/>
              <a:gd name="T8" fmla="*/ 1858960 w 1858963"/>
              <a:gd name="T9" fmla="*/ 927061 h 1858963"/>
              <a:gd name="T10" fmla="*/ 1029816 w 1858963"/>
              <a:gd name="T11" fmla="*/ 5431 h 1858963"/>
              <a:gd name="T12" fmla="*/ 22183 w 1858963"/>
              <a:gd name="T13" fmla="*/ 727620 h 1858963"/>
              <a:gd name="T14" fmla="*/ 628566 w 1858963"/>
              <a:gd name="T15" fmla="*/ 1808906 h 1858963"/>
              <a:gd name="T16" fmla="*/ 628567 w 1858963"/>
              <a:gd name="T17" fmla="*/ 1808905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空心弧 47"/>
          <p:cNvSpPr/>
          <p:nvPr/>
        </p:nvSpPr>
        <p:spPr bwMode="auto">
          <a:xfrm rot="16200000" flipH="1">
            <a:off x="6309136" y="3009160"/>
            <a:ext cx="1858962" cy="1858963"/>
          </a:xfrm>
          <a:custGeom>
            <a:avLst/>
            <a:gdLst>
              <a:gd name="T0" fmla="*/ 0 w 1858963"/>
              <a:gd name="T1" fmla="*/ 929482 h 1858963"/>
              <a:gd name="T2" fmla="*/ 798445 w 1858963"/>
              <a:gd name="T3" fmla="*/ 9283 h 1858963"/>
              <a:gd name="T4" fmla="*/ 1822017 w 1858963"/>
              <a:gd name="T5" fmla="*/ 670026 h 1858963"/>
              <a:gd name="T6" fmla="*/ 1312175 w 1858963"/>
              <a:gd name="T7" fmla="*/ 1776526 h 1858963"/>
              <a:gd name="T8" fmla="*/ 1312174 w 1858963"/>
              <a:gd name="T9" fmla="*/ 1776525 h 1858963"/>
              <a:gd name="T10" fmla="*/ 1822016 w 1858963"/>
              <a:gd name="T11" fmla="*/ 670025 h 1858963"/>
              <a:gd name="T12" fmla="*/ 798444 w 1858963"/>
              <a:gd name="T13" fmla="*/ 9282 h 1858963"/>
              <a:gd name="T14" fmla="*/ -1 w 1858963"/>
              <a:gd name="T15" fmla="*/ 929481 h 1858963"/>
              <a:gd name="T16" fmla="*/ 0 w 1858963"/>
              <a:gd name="T17" fmla="*/ 929482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椭圆 66"/>
          <p:cNvSpPr>
            <a:spLocks noChangeArrowheads="1"/>
          </p:cNvSpPr>
          <p:nvPr/>
        </p:nvSpPr>
        <p:spPr bwMode="auto">
          <a:xfrm>
            <a:off x="6387779" y="1274023"/>
            <a:ext cx="1581150" cy="158115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8" name="椭圆 67"/>
          <p:cNvSpPr>
            <a:spLocks noChangeArrowheads="1"/>
          </p:cNvSpPr>
          <p:nvPr/>
        </p:nvSpPr>
        <p:spPr bwMode="auto">
          <a:xfrm>
            <a:off x="6445660" y="3132986"/>
            <a:ext cx="1581150" cy="1581150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rgbClr val="A6A6A6"/>
            </a:solidFill>
            <a:round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625" y="2289070"/>
            <a:ext cx="1577533" cy="469506"/>
          </a:xfrm>
          <a:prstGeom prst="rect">
            <a:avLst/>
          </a:prstGeom>
        </p:spPr>
      </p:pic>
      <p:sp>
        <p:nvSpPr>
          <p:cNvPr id="71" name="文本框 31"/>
          <p:cNvSpPr txBox="1">
            <a:spLocks noChangeArrowheads="1"/>
          </p:cNvSpPr>
          <p:nvPr/>
        </p:nvSpPr>
        <p:spPr bwMode="auto">
          <a:xfrm>
            <a:off x="8499839" y="1355528"/>
            <a:ext cx="3246935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层感知机相连形成的决策模型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运作过程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定义输入输出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定义算法连接感知机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初始化权值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和阈值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定义一个缺失函数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e-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已知结果的数据集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通过最小化缺失函数优化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g-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输入未知结果的数据来预测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10788993" y="2498195"/>
            <a:ext cx="192024" cy="154533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右大括号 71"/>
          <p:cNvSpPr/>
          <p:nvPr/>
        </p:nvSpPr>
        <p:spPr>
          <a:xfrm>
            <a:off x="11556288" y="4463982"/>
            <a:ext cx="96882" cy="56505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右大括号 72"/>
          <p:cNvSpPr/>
          <p:nvPr/>
        </p:nvSpPr>
        <p:spPr>
          <a:xfrm>
            <a:off x="11459406" y="5376076"/>
            <a:ext cx="96882" cy="214196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136645" y="2947697"/>
            <a:ext cx="64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搭建模型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782167" y="4423344"/>
            <a:ext cx="38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633835" y="5173729"/>
            <a:ext cx="416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endParaRPr lang="en-US" altLang="zh-CN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6"/>
          <p:cNvGrpSpPr/>
          <p:nvPr/>
        </p:nvGrpSpPr>
        <p:grpSpPr bwMode="auto">
          <a:xfrm>
            <a:off x="3469639" y="8286"/>
            <a:ext cx="1951719" cy="1931368"/>
            <a:chOff x="0" y="0"/>
            <a:chExt cx="1858963" cy="185896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5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2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5480920" y="300786"/>
            <a:ext cx="961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卷积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5033990" y="2401497"/>
            <a:ext cx="213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池化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5" name="文本框 29"/>
          <p:cNvSpPr txBox="1">
            <a:spLocks noChangeArrowheads="1"/>
          </p:cNvSpPr>
          <p:nvPr/>
        </p:nvSpPr>
        <p:spPr bwMode="auto">
          <a:xfrm>
            <a:off x="5480981" y="5064739"/>
            <a:ext cx="134236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全连接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6"/>
          <p:cNvGrpSpPr/>
          <p:nvPr/>
        </p:nvGrpSpPr>
        <p:grpSpPr bwMode="auto">
          <a:xfrm>
            <a:off x="3469639" y="2393885"/>
            <a:ext cx="1951719" cy="1931368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7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6"/>
          <p:cNvGrpSpPr/>
          <p:nvPr/>
        </p:nvGrpSpPr>
        <p:grpSpPr bwMode="auto">
          <a:xfrm>
            <a:off x="3469639" y="4907095"/>
            <a:ext cx="1951719" cy="1931368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0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53" name="直接连接符 6"/>
          <p:cNvCxnSpPr>
            <a:cxnSpLocks noChangeShapeType="1"/>
          </p:cNvCxnSpPr>
          <p:nvPr/>
        </p:nvCxnSpPr>
        <p:spPr bwMode="auto">
          <a:xfrm>
            <a:off x="2155481" y="3830691"/>
            <a:ext cx="5753" cy="131336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512254" y="4287319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字符识别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78120" y="738706"/>
            <a:ext cx="41528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把卷积核沿着输入数据在宽和高上滑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对应的数据和卷积核做内积运算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局部连接、权值共享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35"/>
          <p:cNvCxnSpPr>
            <a:cxnSpLocks noChangeShapeType="1"/>
          </p:cNvCxnSpPr>
          <p:nvPr/>
        </p:nvCxnSpPr>
        <p:spPr bwMode="auto">
          <a:xfrm flipH="1">
            <a:off x="5759861" y="536657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35"/>
          <p:cNvCxnSpPr>
            <a:cxnSpLocks noChangeShapeType="1"/>
          </p:cNvCxnSpPr>
          <p:nvPr/>
        </p:nvCxnSpPr>
        <p:spPr bwMode="auto">
          <a:xfrm flipH="1">
            <a:off x="5818394" y="2707748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35"/>
          <p:cNvCxnSpPr>
            <a:cxnSpLocks noChangeShapeType="1"/>
          </p:cNvCxnSpPr>
          <p:nvPr/>
        </p:nvCxnSpPr>
        <p:spPr bwMode="auto">
          <a:xfrm flipH="1">
            <a:off x="5961779" y="5290888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圆角矩形 14"/>
          <p:cNvSpPr>
            <a:spLocks noChangeArrowheads="1"/>
          </p:cNvSpPr>
          <p:nvPr/>
        </p:nvSpPr>
        <p:spPr bwMode="auto">
          <a:xfrm rot="10800000">
            <a:off x="1131628" y="3368506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7" name="圆角矩形 10"/>
          <p:cNvSpPr>
            <a:spLocks noChangeArrowheads="1"/>
          </p:cNvSpPr>
          <p:nvPr/>
        </p:nvSpPr>
        <p:spPr bwMode="auto">
          <a:xfrm>
            <a:off x="1133215" y="5330246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55131" y="3785631"/>
            <a:ext cx="4293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lang="zh-CN" altLang="en-US" sz="2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圆角矩形 13"/>
          <p:cNvSpPr>
            <a:spLocks noChangeArrowheads="1"/>
          </p:cNvSpPr>
          <p:nvPr/>
        </p:nvSpPr>
        <p:spPr bwMode="auto">
          <a:xfrm rot="8040000">
            <a:off x="208707" y="85611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456272" y="5660775"/>
            <a:ext cx="2365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在特征提取后进行分类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440399" y="3029472"/>
            <a:ext cx="40845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部区域进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行下采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 &amp; Mean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小数据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量，进而减少参数、降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低计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此防止过拟合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9945326" y="881044"/>
            <a:ext cx="237744" cy="2866014"/>
          </a:xfrm>
          <a:prstGeom prst="rightBrac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335617" y="1338139"/>
            <a:ext cx="181051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之间会插入</a:t>
            </a:r>
            <a:r>
              <a:rPr lang="en-US" altLang="zh-CN" sz="1500" dirty="0" err="1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150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sz="150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36" y="1884650"/>
            <a:ext cx="1883093" cy="1646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6"/>
          <p:cNvCxnSpPr>
            <a:cxnSpLocks noChangeShapeType="1"/>
          </p:cNvCxnSpPr>
          <p:nvPr/>
        </p:nvCxnSpPr>
        <p:spPr bwMode="auto">
          <a:xfrm>
            <a:off x="2022690" y="3502736"/>
            <a:ext cx="5753" cy="131336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379463" y="3959364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字符识别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6" name="圆角矩形 14"/>
          <p:cNvSpPr>
            <a:spLocks noChangeArrowheads="1"/>
          </p:cNvSpPr>
          <p:nvPr/>
        </p:nvSpPr>
        <p:spPr bwMode="auto">
          <a:xfrm rot="10800000">
            <a:off x="998837" y="3040551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7" name="圆角矩形 10"/>
          <p:cNvSpPr>
            <a:spLocks noChangeArrowheads="1"/>
          </p:cNvSpPr>
          <p:nvPr/>
        </p:nvSpPr>
        <p:spPr bwMode="auto">
          <a:xfrm>
            <a:off x="1000424" y="5002291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19949" y="3596321"/>
            <a:ext cx="4293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US" altLang="zh-CN" sz="2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en-US" altLang="zh-CN" sz="2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12"/>
          <p:cNvSpPr>
            <a:spLocks noChangeArrowheads="1"/>
          </p:cNvSpPr>
          <p:nvPr/>
        </p:nvSpPr>
        <p:spPr bwMode="auto">
          <a:xfrm rot="16200000">
            <a:off x="59335" y="271322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53" y="704710"/>
            <a:ext cx="7808443" cy="34727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35563" y="4687262"/>
            <a:ext cx="49975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1600" dirty="0" err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Convolution1+pooling1+Convolution2+pooling2+fc = output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训练中测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试集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的精度最大达到了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0.8233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7" y="4900958"/>
            <a:ext cx="31369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304" y="1636776"/>
            <a:ext cx="6330696" cy="50383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776"/>
            <a:ext cx="5861304" cy="4913675"/>
          </a:xfrm>
          <a:prstGeom prst="rect">
            <a:avLst/>
          </a:prstGeom>
        </p:spPr>
      </p:pic>
      <p:sp>
        <p:nvSpPr>
          <p:cNvPr id="44" name="圆角矩形 14"/>
          <p:cNvSpPr>
            <a:spLocks noChangeArrowheads="1"/>
          </p:cNvSpPr>
          <p:nvPr/>
        </p:nvSpPr>
        <p:spPr bwMode="auto">
          <a:xfrm rot="10800000">
            <a:off x="4053899" y="510752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5" name="圆角矩形 10"/>
          <p:cNvSpPr>
            <a:spLocks noChangeArrowheads="1"/>
          </p:cNvSpPr>
          <p:nvPr/>
        </p:nvSpPr>
        <p:spPr bwMode="auto">
          <a:xfrm>
            <a:off x="7114671" y="47361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6" name="文本框 7"/>
          <p:cNvSpPr txBox="1">
            <a:spLocks noChangeArrowheads="1"/>
          </p:cNvSpPr>
          <p:nvPr/>
        </p:nvSpPr>
        <p:spPr bwMode="auto">
          <a:xfrm>
            <a:off x="4657823" y="467859"/>
            <a:ext cx="24069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字符识别结果举例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3529140" y="1107571"/>
            <a:ext cx="213029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6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endParaRPr lang="zh-CN" altLang="en-US" sz="6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6" name="文本框 1"/>
          <p:cNvSpPr txBox="1">
            <a:spLocks noChangeArrowheads="1"/>
          </p:cNvSpPr>
          <p:nvPr/>
        </p:nvSpPr>
        <p:spPr bwMode="auto">
          <a:xfrm>
            <a:off x="1860550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</a:rPr>
              <a:t>1</a:t>
            </a:r>
            <a:endParaRPr lang="zh-CN" altLang="en-US" sz="3200">
              <a:solidFill>
                <a:srgbClr val="404040"/>
              </a:solidFill>
            </a:endParaRPr>
          </a:p>
        </p:txBody>
      </p:sp>
      <p:cxnSp>
        <p:nvCxnSpPr>
          <p:cNvPr id="4117" name="直接连接符 35"/>
          <p:cNvCxnSpPr>
            <a:cxnSpLocks noChangeShapeType="1"/>
          </p:cNvCxnSpPr>
          <p:nvPr/>
        </p:nvCxnSpPr>
        <p:spPr bwMode="auto">
          <a:xfrm flipH="1">
            <a:off x="1930400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8" name="文本框 7"/>
          <p:cNvSpPr txBox="1">
            <a:spLocks noChangeArrowheads="1"/>
          </p:cNvSpPr>
          <p:nvPr/>
        </p:nvSpPr>
        <p:spPr bwMode="auto">
          <a:xfrm>
            <a:off x="2168525" y="3370263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目简介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9" name="文本框 27"/>
          <p:cNvSpPr txBox="1">
            <a:spLocks noChangeArrowheads="1"/>
          </p:cNvSpPr>
          <p:nvPr/>
        </p:nvSpPr>
        <p:spPr bwMode="auto">
          <a:xfrm>
            <a:off x="5111750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</a:rPr>
              <a:t>2</a:t>
            </a:r>
            <a:endParaRPr lang="zh-CN" altLang="en-US" sz="3200">
              <a:solidFill>
                <a:srgbClr val="404040"/>
              </a:solidFill>
            </a:endParaRPr>
          </a:p>
        </p:txBody>
      </p:sp>
      <p:cxnSp>
        <p:nvCxnSpPr>
          <p:cNvPr id="4120" name="直接连接符 43"/>
          <p:cNvCxnSpPr>
            <a:cxnSpLocks noChangeShapeType="1"/>
          </p:cNvCxnSpPr>
          <p:nvPr/>
        </p:nvCxnSpPr>
        <p:spPr bwMode="auto">
          <a:xfrm flipH="1">
            <a:off x="5183188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1" name="文本框 7"/>
          <p:cNvSpPr txBox="1">
            <a:spLocks noChangeArrowheads="1"/>
          </p:cNvSpPr>
          <p:nvPr/>
        </p:nvSpPr>
        <p:spPr bwMode="auto">
          <a:xfrm>
            <a:off x="5421313" y="3370263"/>
            <a:ext cx="2063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目实施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2" name="文本框 31"/>
          <p:cNvSpPr txBox="1">
            <a:spLocks noChangeArrowheads="1"/>
          </p:cNvSpPr>
          <p:nvPr/>
        </p:nvSpPr>
        <p:spPr bwMode="auto">
          <a:xfrm>
            <a:off x="8158163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3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23" name="直接连接符 53"/>
          <p:cNvCxnSpPr>
            <a:cxnSpLocks noChangeShapeType="1"/>
          </p:cNvCxnSpPr>
          <p:nvPr/>
        </p:nvCxnSpPr>
        <p:spPr bwMode="auto">
          <a:xfrm flipH="1">
            <a:off x="8228013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文本框 7"/>
          <p:cNvSpPr txBox="1">
            <a:spLocks noChangeArrowheads="1"/>
          </p:cNvSpPr>
          <p:nvPr/>
        </p:nvSpPr>
        <p:spPr bwMode="auto">
          <a:xfrm>
            <a:off x="8466138" y="3370263"/>
            <a:ext cx="2063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目展望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5" name="文本框 31"/>
          <p:cNvSpPr txBox="1">
            <a:spLocks noChangeArrowheads="1"/>
          </p:cNvSpPr>
          <p:nvPr/>
        </p:nvSpPr>
        <p:spPr bwMode="auto">
          <a:xfrm>
            <a:off x="1663219" y="4223842"/>
            <a:ext cx="23161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照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片中文本区域的录入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6" name="文本框 31"/>
          <p:cNvSpPr txBox="1">
            <a:spLocks noChangeArrowheads="1"/>
          </p:cNvSpPr>
          <p:nvPr/>
        </p:nvSpPr>
        <p:spPr bwMode="auto">
          <a:xfrm>
            <a:off x="5295107" y="4223842"/>
            <a:ext cx="23161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文本区域检测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文本分割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字符识别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7" name="文本框 31"/>
          <p:cNvSpPr txBox="1">
            <a:spLocks noChangeArrowheads="1"/>
          </p:cNvSpPr>
          <p:nvPr/>
        </p:nvSpPr>
        <p:spPr bwMode="auto">
          <a:xfrm>
            <a:off x="8466138" y="4223842"/>
            <a:ext cx="140023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遇到的问题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步展望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4" y="438854"/>
            <a:ext cx="2286711" cy="2353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3438205" y="1098868"/>
            <a:ext cx="300501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5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50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lang="zh-CN" altLang="en-US" sz="5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5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8" name="文本框 7"/>
          <p:cNvSpPr txBox="1">
            <a:spLocks noChangeArrowheads="1"/>
          </p:cNvSpPr>
          <p:nvPr/>
        </p:nvSpPr>
        <p:spPr bwMode="auto">
          <a:xfrm>
            <a:off x="5410550" y="3395980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1" name="文本框 7"/>
          <p:cNvSpPr txBox="1">
            <a:spLocks noChangeArrowheads="1"/>
          </p:cNvSpPr>
          <p:nvPr/>
        </p:nvSpPr>
        <p:spPr bwMode="auto">
          <a:xfrm>
            <a:off x="5521866" y="4824851"/>
            <a:ext cx="2063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步的打算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4" y="430552"/>
            <a:ext cx="2286711" cy="2353099"/>
          </a:xfrm>
          <a:prstGeom prst="rect">
            <a:avLst/>
          </a:prstGeom>
        </p:spPr>
      </p:pic>
      <p:sp>
        <p:nvSpPr>
          <p:cNvPr id="26" name="圆角矩形 15"/>
          <p:cNvSpPr>
            <a:spLocks noChangeArrowheads="1"/>
          </p:cNvSpPr>
          <p:nvPr/>
        </p:nvSpPr>
        <p:spPr bwMode="auto">
          <a:xfrm rot="10800000">
            <a:off x="3774843" y="3417798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7" name="圆角矩形 12"/>
          <p:cNvSpPr>
            <a:spLocks noChangeArrowheads="1"/>
          </p:cNvSpPr>
          <p:nvPr/>
        </p:nvSpPr>
        <p:spPr bwMode="auto">
          <a:xfrm rot="10800000">
            <a:off x="3774844" y="4848997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" name="圆角矩形 6"/>
          <p:cNvSpPr>
            <a:spLocks noChangeArrowheads="1"/>
          </p:cNvSpPr>
          <p:nvPr/>
        </p:nvSpPr>
        <p:spPr bwMode="auto">
          <a:xfrm rot="2760000">
            <a:off x="4828247" y="3680703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圆角矩形 11"/>
          <p:cNvSpPr>
            <a:spLocks noChangeArrowheads="1"/>
          </p:cNvSpPr>
          <p:nvPr/>
        </p:nvSpPr>
        <p:spPr bwMode="auto">
          <a:xfrm rot="18840000">
            <a:off x="4858099" y="3211680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圆角矩形 10"/>
          <p:cNvSpPr>
            <a:spLocks noChangeArrowheads="1"/>
          </p:cNvSpPr>
          <p:nvPr/>
        </p:nvSpPr>
        <p:spPr bwMode="auto">
          <a:xfrm>
            <a:off x="4344787" y="340847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1" name="圆角矩形 16"/>
          <p:cNvSpPr>
            <a:spLocks noChangeArrowheads="1"/>
          </p:cNvSpPr>
          <p:nvPr/>
        </p:nvSpPr>
        <p:spPr bwMode="auto">
          <a:xfrm rot="10800000">
            <a:off x="4336627" y="4834279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圆角矩形 14"/>
          <p:cNvSpPr>
            <a:spLocks noChangeArrowheads="1"/>
          </p:cNvSpPr>
          <p:nvPr/>
        </p:nvSpPr>
        <p:spPr bwMode="auto">
          <a:xfrm rot="18693948">
            <a:off x="4821203" y="4621467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圆角矩形 13"/>
          <p:cNvSpPr>
            <a:spLocks noChangeArrowheads="1"/>
          </p:cNvSpPr>
          <p:nvPr/>
        </p:nvSpPr>
        <p:spPr bwMode="auto">
          <a:xfrm rot="8040000">
            <a:off x="4965729" y="4982100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6"/>
          <p:cNvGrpSpPr/>
          <p:nvPr/>
        </p:nvGrpSpPr>
        <p:grpSpPr bwMode="auto">
          <a:xfrm>
            <a:off x="1614978" y="2825829"/>
            <a:ext cx="1858963" cy="1858962"/>
            <a:chOff x="0" y="0"/>
            <a:chExt cx="1858963" cy="185896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5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2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6154" name="Group 10"/>
          <p:cNvGrpSpPr/>
          <p:nvPr/>
        </p:nvGrpSpPr>
        <p:grpSpPr bwMode="auto">
          <a:xfrm>
            <a:off x="5081587" y="2752937"/>
            <a:ext cx="1858962" cy="1858962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55" name="空心弧 47"/>
            <p:cNvSpPr/>
            <p:nvPr/>
          </p:nvSpPr>
          <p:spPr bwMode="auto">
            <a:xfrm rot="16200000" flipH="1">
              <a:off x="0" y="0"/>
              <a:ext cx="1858963" cy="1858963"/>
            </a:xfrm>
            <a:custGeom>
              <a:avLst/>
              <a:gdLst>
                <a:gd name="T0" fmla="*/ 0 w 1858963"/>
                <a:gd name="T1" fmla="*/ 929482 h 1858963"/>
                <a:gd name="T2" fmla="*/ 798445 w 1858963"/>
                <a:gd name="T3" fmla="*/ 9283 h 1858963"/>
                <a:gd name="T4" fmla="*/ 1822017 w 1858963"/>
                <a:gd name="T5" fmla="*/ 670026 h 1858963"/>
                <a:gd name="T6" fmla="*/ 1312175 w 1858963"/>
                <a:gd name="T7" fmla="*/ 1776526 h 1858963"/>
                <a:gd name="T8" fmla="*/ 1312174 w 1858963"/>
                <a:gd name="T9" fmla="*/ 1776525 h 1858963"/>
                <a:gd name="T10" fmla="*/ 1822016 w 1858963"/>
                <a:gd name="T11" fmla="*/ 670025 h 1858963"/>
                <a:gd name="T12" fmla="*/ 798444 w 1858963"/>
                <a:gd name="T13" fmla="*/ 9282 h 1858963"/>
                <a:gd name="T14" fmla="*/ -1 w 1858963"/>
                <a:gd name="T15" fmla="*/ 929481 h 1858963"/>
                <a:gd name="T16" fmla="*/ 0 w 1858963"/>
                <a:gd name="T17" fmla="*/ 929482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0" y="929482"/>
                  </a:moveTo>
                  <a:cubicBezTo>
                    <a:pt x="0" y="466767"/>
                    <a:pt x="340351" y="74516"/>
                    <a:pt x="798445" y="9283"/>
                  </a:cubicBezTo>
                  <a:cubicBezTo>
                    <a:pt x="1256539" y="-55950"/>
                    <a:pt x="1692854" y="225703"/>
                    <a:pt x="1822017" y="670026"/>
                  </a:cubicBezTo>
                  <a:cubicBezTo>
                    <a:pt x="1951180" y="1114348"/>
                    <a:pt x="1733850" y="1586013"/>
                    <a:pt x="1312175" y="1776526"/>
                  </a:cubicBezTo>
                  <a:lnTo>
                    <a:pt x="1312174" y="1776525"/>
                  </a:lnTo>
                  <a:cubicBezTo>
                    <a:pt x="1733849" y="1586013"/>
                    <a:pt x="1951179" y="1114348"/>
                    <a:pt x="1822016" y="670025"/>
                  </a:cubicBezTo>
                  <a:cubicBezTo>
                    <a:pt x="1692853" y="225703"/>
                    <a:pt x="1256538" y="-55951"/>
                    <a:pt x="798444" y="9282"/>
                  </a:cubicBezTo>
                  <a:cubicBezTo>
                    <a:pt x="340350" y="74515"/>
                    <a:pt x="-1" y="466766"/>
                    <a:pt x="-1" y="929481"/>
                  </a:cubicBezTo>
                  <a:lnTo>
                    <a:pt x="0" y="929482"/>
                  </a:ln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6" name="椭圆 52"/>
            <p:cNvSpPr>
              <a:spLocks noChangeArrowheads="1"/>
            </p:cNvSpPr>
            <p:nvPr/>
          </p:nvSpPr>
          <p:spPr bwMode="auto">
            <a:xfrm>
              <a:off x="136525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rgbClr val="A6A6A6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58" name="文本框 7"/>
          <p:cNvSpPr txBox="1">
            <a:spLocks noChangeArrowheads="1"/>
          </p:cNvSpPr>
          <p:nvPr/>
        </p:nvSpPr>
        <p:spPr bwMode="auto">
          <a:xfrm>
            <a:off x="4329170" y="1060956"/>
            <a:ext cx="383957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要解决的问题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59" name="Group 15"/>
          <p:cNvGrpSpPr/>
          <p:nvPr/>
        </p:nvGrpSpPr>
        <p:grpSpPr bwMode="auto">
          <a:xfrm>
            <a:off x="8496300" y="2788264"/>
            <a:ext cx="1858962" cy="1858963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60" name="空心弧 19"/>
            <p:cNvSpPr/>
            <p:nvPr/>
          </p:nvSpPr>
          <p:spPr bwMode="auto">
            <a:xfrm rot="13500000">
              <a:off x="0" y="0"/>
              <a:ext cx="1858963" cy="1858963"/>
            </a:xfrm>
            <a:custGeom>
              <a:avLst/>
              <a:gdLst>
                <a:gd name="T0" fmla="*/ 628567 w 1858963"/>
                <a:gd name="T1" fmla="*/ 1808905 h 1858963"/>
                <a:gd name="T2" fmla="*/ 22184 w 1858963"/>
                <a:gd name="T3" fmla="*/ 727619 h 1858963"/>
                <a:gd name="T4" fmla="*/ 1029817 w 1858963"/>
                <a:gd name="T5" fmla="*/ 5430 h 1858963"/>
                <a:gd name="T6" fmla="*/ 1858961 w 1858963"/>
                <a:gd name="T7" fmla="*/ 927060 h 1858963"/>
                <a:gd name="T8" fmla="*/ 1858960 w 1858963"/>
                <a:gd name="T9" fmla="*/ 927061 h 1858963"/>
                <a:gd name="T10" fmla="*/ 1029816 w 1858963"/>
                <a:gd name="T11" fmla="*/ 5431 h 1858963"/>
                <a:gd name="T12" fmla="*/ 22183 w 1858963"/>
                <a:gd name="T13" fmla="*/ 727620 h 1858963"/>
                <a:gd name="T14" fmla="*/ 628566 w 1858963"/>
                <a:gd name="T15" fmla="*/ 1808906 h 1858963"/>
                <a:gd name="T16" fmla="*/ 628567 w 1858963"/>
                <a:gd name="T17" fmla="*/ 1808905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628567" y="1808905"/>
                  </a:moveTo>
                  <a:cubicBezTo>
                    <a:pt x="180492" y="1655586"/>
                    <a:pt x="-80667" y="1189895"/>
                    <a:pt x="22184" y="727619"/>
                  </a:cubicBezTo>
                  <a:cubicBezTo>
                    <a:pt x="125034" y="265343"/>
                    <a:pt x="559005" y="-45692"/>
                    <a:pt x="1029817" y="5430"/>
                  </a:cubicBezTo>
                  <a:cubicBezTo>
                    <a:pt x="1500629" y="56552"/>
                    <a:pt x="1857727" y="453482"/>
                    <a:pt x="1858961" y="927060"/>
                  </a:cubicBezTo>
                  <a:lnTo>
                    <a:pt x="1858960" y="927061"/>
                  </a:lnTo>
                  <a:cubicBezTo>
                    <a:pt x="1857727" y="453483"/>
                    <a:pt x="1500629" y="56553"/>
                    <a:pt x="1029816" y="5431"/>
                  </a:cubicBezTo>
                  <a:cubicBezTo>
                    <a:pt x="559004" y="-45691"/>
                    <a:pt x="125034" y="265344"/>
                    <a:pt x="22183" y="727620"/>
                  </a:cubicBezTo>
                  <a:cubicBezTo>
                    <a:pt x="-80667" y="1189896"/>
                    <a:pt x="180492" y="1655588"/>
                    <a:pt x="628566" y="1808906"/>
                  </a:cubicBezTo>
                  <a:lnTo>
                    <a:pt x="628567" y="1808905"/>
                  </a:ln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61" name="椭圆 20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1573751" y="5108855"/>
            <a:ext cx="2133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文本区域限制较大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需要对正，背景较为纯净等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4996447" y="5108855"/>
            <a:ext cx="22107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符限制较大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字符不能连写、手写识别率低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5" name="文本框 29"/>
          <p:cNvSpPr txBox="1">
            <a:spLocks noChangeArrowheads="1"/>
          </p:cNvSpPr>
          <p:nvPr/>
        </p:nvSpPr>
        <p:spPr bwMode="auto">
          <a:xfrm>
            <a:off x="8168747" y="5108854"/>
            <a:ext cx="26941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法识别常用符号字符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逗</a:t>
            </a: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号，句号等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848264" y="351764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948418" y="684738"/>
            <a:ext cx="15960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16"/>
          <p:cNvSpPr>
            <a:spLocks noChangeArrowheads="1"/>
          </p:cNvSpPr>
          <p:nvPr/>
        </p:nvSpPr>
        <p:spPr bwMode="auto">
          <a:xfrm rot="5400000">
            <a:off x="18643" y="250557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2624294" y="2598715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</a:rPr>
              <a:t>1</a:t>
            </a:r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>
            <a:spLocks noChangeArrowheads="1"/>
          </p:cNvSpPr>
          <p:nvPr/>
        </p:nvSpPr>
        <p:spPr bwMode="auto">
          <a:xfrm>
            <a:off x="3137057" y="2317727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率更高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空心弧 2"/>
          <p:cNvSpPr/>
          <p:nvPr/>
        </p:nvSpPr>
        <p:spPr bwMode="auto">
          <a:xfrm rot="5400000">
            <a:off x="5592825" y="1885949"/>
            <a:ext cx="1858963" cy="1858963"/>
          </a:xfrm>
          <a:custGeom>
            <a:avLst/>
            <a:gdLst>
              <a:gd name="T0" fmla="*/ 628567 w 1858963"/>
              <a:gd name="T1" fmla="*/ 1808905 h 1858963"/>
              <a:gd name="T2" fmla="*/ 22184 w 1858963"/>
              <a:gd name="T3" fmla="*/ 727619 h 1858963"/>
              <a:gd name="T4" fmla="*/ 1029817 w 1858963"/>
              <a:gd name="T5" fmla="*/ 5430 h 1858963"/>
              <a:gd name="T6" fmla="*/ 1858961 w 1858963"/>
              <a:gd name="T7" fmla="*/ 927060 h 1858963"/>
              <a:gd name="T8" fmla="*/ 1858960 w 1858963"/>
              <a:gd name="T9" fmla="*/ 927061 h 1858963"/>
              <a:gd name="T10" fmla="*/ 1029816 w 1858963"/>
              <a:gd name="T11" fmla="*/ 5431 h 1858963"/>
              <a:gd name="T12" fmla="*/ 22183 w 1858963"/>
              <a:gd name="T13" fmla="*/ 727620 h 1858963"/>
              <a:gd name="T14" fmla="*/ 628566 w 1858963"/>
              <a:gd name="T15" fmla="*/ 1808906 h 1858963"/>
              <a:gd name="T16" fmla="*/ 628567 w 1858963"/>
              <a:gd name="T17" fmla="*/ 1808905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BFBFBF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 bwMode="auto">
          <a:xfrm rot="16200000" flipH="1">
            <a:off x="5624576" y="3744911"/>
            <a:ext cx="1858962" cy="1858963"/>
          </a:xfrm>
          <a:custGeom>
            <a:avLst/>
            <a:gdLst>
              <a:gd name="T0" fmla="*/ 0 w 1858963"/>
              <a:gd name="T1" fmla="*/ 929482 h 1858963"/>
              <a:gd name="T2" fmla="*/ 798445 w 1858963"/>
              <a:gd name="T3" fmla="*/ 9283 h 1858963"/>
              <a:gd name="T4" fmla="*/ 1822017 w 1858963"/>
              <a:gd name="T5" fmla="*/ 670026 h 1858963"/>
              <a:gd name="T6" fmla="*/ 1312175 w 1858963"/>
              <a:gd name="T7" fmla="*/ 1776526 h 1858963"/>
              <a:gd name="T8" fmla="*/ 1312174 w 1858963"/>
              <a:gd name="T9" fmla="*/ 1776525 h 1858963"/>
              <a:gd name="T10" fmla="*/ 1822016 w 1858963"/>
              <a:gd name="T11" fmla="*/ 670025 h 1858963"/>
              <a:gd name="T12" fmla="*/ 798444 w 1858963"/>
              <a:gd name="T13" fmla="*/ 9282 h 1858963"/>
              <a:gd name="T14" fmla="*/ -1 w 1858963"/>
              <a:gd name="T15" fmla="*/ 929481 h 1858963"/>
              <a:gd name="T16" fmla="*/ 0 w 1858963"/>
              <a:gd name="T17" fmla="*/ 929482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椭圆 3"/>
          <p:cNvSpPr>
            <a:spLocks noChangeArrowheads="1"/>
          </p:cNvSpPr>
          <p:nvPr/>
        </p:nvSpPr>
        <p:spPr bwMode="auto">
          <a:xfrm>
            <a:off x="5732525" y="2009774"/>
            <a:ext cx="1581150" cy="1581150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7" name="椭圆 52"/>
          <p:cNvSpPr>
            <a:spLocks noChangeArrowheads="1"/>
          </p:cNvSpPr>
          <p:nvPr/>
        </p:nvSpPr>
        <p:spPr bwMode="auto">
          <a:xfrm>
            <a:off x="5761100" y="3868737"/>
            <a:ext cx="1581150" cy="15811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rgbClr val="A6A6A6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8" name="文本框 31"/>
          <p:cNvSpPr txBox="1">
            <a:spLocks noChangeArrowheads="1"/>
          </p:cNvSpPr>
          <p:nvPr/>
        </p:nvSpPr>
        <p:spPr bwMode="auto">
          <a:xfrm>
            <a:off x="3354374" y="3006249"/>
            <a:ext cx="281860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检测文本的区域更加准确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识别字符更加准确等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29" name="直接连接符 6"/>
          <p:cNvCxnSpPr>
            <a:cxnSpLocks noChangeShapeType="1"/>
          </p:cNvCxnSpPr>
          <p:nvPr/>
        </p:nvCxnSpPr>
        <p:spPr bwMode="auto">
          <a:xfrm>
            <a:off x="3089434" y="2375978"/>
            <a:ext cx="9126" cy="149275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0" name="文本框 1"/>
          <p:cNvSpPr txBox="1">
            <a:spLocks noChangeArrowheads="1"/>
          </p:cNvSpPr>
          <p:nvPr/>
        </p:nvSpPr>
        <p:spPr bwMode="auto">
          <a:xfrm>
            <a:off x="7839289" y="4445633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131" name="文本框 7"/>
          <p:cNvSpPr txBox="1">
            <a:spLocks noChangeArrowheads="1"/>
          </p:cNvSpPr>
          <p:nvPr/>
        </p:nvSpPr>
        <p:spPr bwMode="auto">
          <a:xfrm>
            <a:off x="8344436" y="4245608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用场景更广泛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文本框 31"/>
          <p:cNvSpPr txBox="1">
            <a:spLocks noChangeArrowheads="1"/>
          </p:cNvSpPr>
          <p:nvPr/>
        </p:nvSpPr>
        <p:spPr bwMode="auto">
          <a:xfrm>
            <a:off x="8604614" y="4864655"/>
            <a:ext cx="143744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写字符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自然场景等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6" name="文本框 7"/>
          <p:cNvSpPr txBox="1">
            <a:spLocks noChangeArrowheads="1"/>
          </p:cNvSpPr>
          <p:nvPr/>
        </p:nvSpPr>
        <p:spPr bwMode="auto">
          <a:xfrm>
            <a:off x="5191125" y="814388"/>
            <a:ext cx="3359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步的打算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2"/>
          <p:cNvGrpSpPr/>
          <p:nvPr/>
        </p:nvGrpSpPr>
        <p:grpSpPr bwMode="auto">
          <a:xfrm>
            <a:off x="848264" y="351764"/>
            <a:ext cx="1792287" cy="1779587"/>
            <a:chOff x="0" y="0"/>
            <a:chExt cx="5237019" cy="5201394"/>
          </a:xfrm>
        </p:grpSpPr>
        <p:sp>
          <p:nvSpPr>
            <p:cNvPr id="18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26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38"/>
            <p:cNvCxnSpPr>
              <a:cxnSpLocks noChangeShapeType="1"/>
              <a:endCxn id="25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44"/>
            <p:cNvCxnSpPr>
              <a:cxnSpLocks noChangeShapeType="1"/>
              <a:stCxn id="25" idx="1"/>
              <a:endCxn id="25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4" name="文本框 7"/>
          <p:cNvSpPr txBox="1">
            <a:spLocks noChangeArrowheads="1"/>
          </p:cNvSpPr>
          <p:nvPr/>
        </p:nvSpPr>
        <p:spPr bwMode="auto">
          <a:xfrm>
            <a:off x="948418" y="684738"/>
            <a:ext cx="15960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展望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6"/>
          <p:cNvCxnSpPr>
            <a:cxnSpLocks noChangeShapeType="1"/>
          </p:cNvCxnSpPr>
          <p:nvPr/>
        </p:nvCxnSpPr>
        <p:spPr bwMode="auto">
          <a:xfrm flipH="1">
            <a:off x="8240923" y="4352764"/>
            <a:ext cx="7941" cy="1354137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圆角矩形 15"/>
          <p:cNvSpPr>
            <a:spLocks noChangeArrowheads="1"/>
          </p:cNvSpPr>
          <p:nvPr/>
        </p:nvSpPr>
        <p:spPr bwMode="auto">
          <a:xfrm rot="8100000">
            <a:off x="124845" y="219769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3438205" y="1098868"/>
            <a:ext cx="300501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5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5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8" name="文本框 7"/>
          <p:cNvSpPr txBox="1">
            <a:spLocks noChangeArrowheads="1"/>
          </p:cNvSpPr>
          <p:nvPr/>
        </p:nvSpPr>
        <p:spPr bwMode="auto">
          <a:xfrm>
            <a:off x="1076730" y="3267236"/>
            <a:ext cx="104447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[1]Rafael C.Gonzalez, Richard E.Woods. Digital Image Processing, Third Edition. 2017: 402-435 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4" y="430552"/>
            <a:ext cx="2286711" cy="2353099"/>
          </a:xfrm>
          <a:prstGeom prst="rect">
            <a:avLst/>
          </a:prstGeom>
        </p:spPr>
      </p:pic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1076730" y="3828635"/>
            <a:ext cx="104447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[2]T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E. de Campos, B. R.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Babu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and M. Varma. Character recognition in natural images. In Proceedings of the International 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4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Conference 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 Computer Vision Theory and Applications (VISAPP), Lisbon, Portugal, February 2009. </a:t>
            </a:r>
            <a:r>
              <a:rPr lang="en-US" altLang="zh-CN" sz="1400" dirty="0" err="1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Bibtex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1076730" y="5382319"/>
            <a:ext cx="104447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[4]http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://boytnt.blog.51cto.com/966121/1679697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7"/>
          <p:cNvSpPr txBox="1">
            <a:spLocks noChangeArrowheads="1"/>
          </p:cNvSpPr>
          <p:nvPr/>
        </p:nvSpPr>
        <p:spPr bwMode="auto">
          <a:xfrm>
            <a:off x="1076730" y="5943718"/>
            <a:ext cx="104447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]https://github.com/RyanHaozsh/Valified_Code_Classify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7"/>
          <p:cNvSpPr txBox="1">
            <a:spLocks noChangeArrowheads="1"/>
          </p:cNvSpPr>
          <p:nvPr/>
        </p:nvSpPr>
        <p:spPr bwMode="auto">
          <a:xfrm>
            <a:off x="1076730" y="4605477"/>
            <a:ext cx="104447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]Y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LeCun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L.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Bottou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Y. </a:t>
            </a:r>
            <a:r>
              <a:rPr lang="en-US" altLang="zh-CN" sz="1400" dirty="0" err="1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Bengio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and P.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Haffner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Gradient-based learning applied to document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recognition.Proceedings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en-US" altLang="zh-CN" sz="14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of 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IEEE, </a:t>
            </a:r>
            <a:r>
              <a:rPr lang="en-US" altLang="zh-CN" sz="1400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november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1998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同心圆 17"/>
          <p:cNvSpPr/>
          <p:nvPr/>
        </p:nvSpPr>
        <p:spPr bwMode="auto">
          <a:xfrm>
            <a:off x="5395913" y="2486025"/>
            <a:ext cx="1195387" cy="1195388"/>
          </a:xfrm>
          <a:custGeom>
            <a:avLst/>
            <a:gdLst>
              <a:gd name="T0" fmla="*/ 0 w 1032344"/>
              <a:gd name="T1" fmla="*/ 516172 h 1032344"/>
              <a:gd name="T2" fmla="*/ 516172 w 1032344"/>
              <a:gd name="T3" fmla="*/ 0 h 1032344"/>
              <a:gd name="T4" fmla="*/ 1032344 w 1032344"/>
              <a:gd name="T5" fmla="*/ 516172 h 1032344"/>
              <a:gd name="T6" fmla="*/ 516172 w 1032344"/>
              <a:gd name="T7" fmla="*/ 1032344 h 1032344"/>
              <a:gd name="T8" fmla="*/ 0 w 1032344"/>
              <a:gd name="T9" fmla="*/ 516172 h 1032344"/>
              <a:gd name="T10" fmla="*/ 0 w 1032344"/>
              <a:gd name="T11" fmla="*/ 516172 h 1032344"/>
              <a:gd name="T12" fmla="*/ 516172 w 1032344"/>
              <a:gd name="T13" fmla="*/ 1032344 h 1032344"/>
              <a:gd name="T14" fmla="*/ 1032344 w 1032344"/>
              <a:gd name="T15" fmla="*/ 516172 h 1032344"/>
              <a:gd name="T16" fmla="*/ 516172 w 1032344"/>
              <a:gd name="T17" fmla="*/ 0 h 1032344"/>
              <a:gd name="T18" fmla="*/ 0 w 1032344"/>
              <a:gd name="T19" fmla="*/ 516172 h 1032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32344" h="1032344">
                <a:moveTo>
                  <a:pt x="0" y="516172"/>
                </a:moveTo>
                <a:cubicBezTo>
                  <a:pt x="0" y="231098"/>
                  <a:pt x="231098" y="0"/>
                  <a:pt x="516172" y="0"/>
                </a:cubicBezTo>
                <a:cubicBezTo>
                  <a:pt x="801246" y="0"/>
                  <a:pt x="1032344" y="231098"/>
                  <a:pt x="1032344" y="516172"/>
                </a:cubicBezTo>
                <a:cubicBezTo>
                  <a:pt x="1032344" y="801246"/>
                  <a:pt x="801246" y="1032344"/>
                  <a:pt x="516172" y="1032344"/>
                </a:cubicBezTo>
                <a:cubicBezTo>
                  <a:pt x="231098" y="1032344"/>
                  <a:pt x="0" y="801246"/>
                  <a:pt x="0" y="516172"/>
                </a:cubicBezTo>
                <a:close/>
                <a:moveTo>
                  <a:pt x="0" y="516172"/>
                </a:moveTo>
                <a:cubicBezTo>
                  <a:pt x="0" y="801246"/>
                  <a:pt x="231098" y="1032344"/>
                  <a:pt x="516172" y="1032344"/>
                </a:cubicBezTo>
                <a:cubicBezTo>
                  <a:pt x="801246" y="1032344"/>
                  <a:pt x="1032344" y="801246"/>
                  <a:pt x="1032344" y="516172"/>
                </a:cubicBezTo>
                <a:cubicBezTo>
                  <a:pt x="1032344" y="231098"/>
                  <a:pt x="801246" y="0"/>
                  <a:pt x="516172" y="0"/>
                </a:cubicBezTo>
                <a:cubicBezTo>
                  <a:pt x="231098" y="0"/>
                  <a:pt x="0" y="231098"/>
                  <a:pt x="0" y="516172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1" name="同心圆 18"/>
          <p:cNvSpPr/>
          <p:nvPr/>
        </p:nvSpPr>
        <p:spPr bwMode="auto">
          <a:xfrm>
            <a:off x="5595938" y="2686050"/>
            <a:ext cx="795337" cy="795338"/>
          </a:xfrm>
          <a:custGeom>
            <a:avLst/>
            <a:gdLst>
              <a:gd name="T0" fmla="*/ 0 w 687514"/>
              <a:gd name="T1" fmla="*/ 343757 h 687513"/>
              <a:gd name="T2" fmla="*/ 343757 w 687514"/>
              <a:gd name="T3" fmla="*/ 0 h 687513"/>
              <a:gd name="T4" fmla="*/ 687514 w 687514"/>
              <a:gd name="T5" fmla="*/ 343757 h 687513"/>
              <a:gd name="T6" fmla="*/ 343757 w 687514"/>
              <a:gd name="T7" fmla="*/ 687514 h 687513"/>
              <a:gd name="T8" fmla="*/ 0 w 687514"/>
              <a:gd name="T9" fmla="*/ 343757 h 687513"/>
              <a:gd name="T10" fmla="*/ 0 w 687514"/>
              <a:gd name="T11" fmla="*/ 343757 h 687513"/>
              <a:gd name="T12" fmla="*/ 343757 w 687514"/>
              <a:gd name="T13" fmla="*/ 687514 h 687513"/>
              <a:gd name="T14" fmla="*/ 687514 w 687514"/>
              <a:gd name="T15" fmla="*/ 343757 h 687513"/>
              <a:gd name="T16" fmla="*/ 343757 w 687514"/>
              <a:gd name="T17" fmla="*/ 0 h 687513"/>
              <a:gd name="T18" fmla="*/ 0 w 687514"/>
              <a:gd name="T19" fmla="*/ 343757 h 687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7514" h="687513">
                <a:moveTo>
                  <a:pt x="0" y="343757"/>
                </a:moveTo>
                <a:cubicBezTo>
                  <a:pt x="0" y="153905"/>
                  <a:pt x="153905" y="0"/>
                  <a:pt x="343757" y="0"/>
                </a:cubicBezTo>
                <a:cubicBezTo>
                  <a:pt x="533609" y="0"/>
                  <a:pt x="687514" y="153905"/>
                  <a:pt x="687514" y="343757"/>
                </a:cubicBezTo>
                <a:cubicBezTo>
                  <a:pt x="687514" y="533609"/>
                  <a:pt x="533609" y="687514"/>
                  <a:pt x="343757" y="687514"/>
                </a:cubicBezTo>
                <a:cubicBezTo>
                  <a:pt x="153905" y="687514"/>
                  <a:pt x="0" y="533609"/>
                  <a:pt x="0" y="343757"/>
                </a:cubicBezTo>
                <a:close/>
                <a:moveTo>
                  <a:pt x="0" y="343757"/>
                </a:moveTo>
                <a:cubicBezTo>
                  <a:pt x="0" y="533609"/>
                  <a:pt x="153905" y="687514"/>
                  <a:pt x="343757" y="687514"/>
                </a:cubicBezTo>
                <a:cubicBezTo>
                  <a:pt x="533609" y="687514"/>
                  <a:pt x="687514" y="533609"/>
                  <a:pt x="687514" y="343757"/>
                </a:cubicBezTo>
                <a:cubicBezTo>
                  <a:pt x="687514" y="153905"/>
                  <a:pt x="533609" y="0"/>
                  <a:pt x="343757" y="0"/>
                </a:cubicBezTo>
                <a:cubicBezTo>
                  <a:pt x="153905" y="0"/>
                  <a:pt x="0" y="153905"/>
                  <a:pt x="0" y="343757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同心圆 19"/>
          <p:cNvSpPr/>
          <p:nvPr/>
        </p:nvSpPr>
        <p:spPr bwMode="auto">
          <a:xfrm>
            <a:off x="5710238" y="2800350"/>
            <a:ext cx="566737" cy="568325"/>
          </a:xfrm>
          <a:custGeom>
            <a:avLst/>
            <a:gdLst>
              <a:gd name="T0" fmla="*/ 0 w 490223"/>
              <a:gd name="T1" fmla="*/ 245112 h 490223"/>
              <a:gd name="T2" fmla="*/ 245112 w 490223"/>
              <a:gd name="T3" fmla="*/ 0 h 490223"/>
              <a:gd name="T4" fmla="*/ 490224 w 490223"/>
              <a:gd name="T5" fmla="*/ 245112 h 490223"/>
              <a:gd name="T6" fmla="*/ 245112 w 490223"/>
              <a:gd name="T7" fmla="*/ 490224 h 490223"/>
              <a:gd name="T8" fmla="*/ 0 w 490223"/>
              <a:gd name="T9" fmla="*/ 245112 h 490223"/>
              <a:gd name="T10" fmla="*/ 0 w 490223"/>
              <a:gd name="T11" fmla="*/ 245112 h 490223"/>
              <a:gd name="T12" fmla="*/ 245112 w 490223"/>
              <a:gd name="T13" fmla="*/ 490224 h 490223"/>
              <a:gd name="T14" fmla="*/ 490224 w 490223"/>
              <a:gd name="T15" fmla="*/ 245112 h 490223"/>
              <a:gd name="T16" fmla="*/ 245112 w 490223"/>
              <a:gd name="T17" fmla="*/ 0 h 490223"/>
              <a:gd name="T18" fmla="*/ 0 w 490223"/>
              <a:gd name="T19" fmla="*/ 245112 h 490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223" h="490223">
                <a:moveTo>
                  <a:pt x="0" y="245112"/>
                </a:moveTo>
                <a:cubicBezTo>
                  <a:pt x="0" y="109740"/>
                  <a:pt x="109740" y="0"/>
                  <a:pt x="245112" y="0"/>
                </a:cubicBezTo>
                <a:cubicBezTo>
                  <a:pt x="380484" y="0"/>
                  <a:pt x="490224" y="109740"/>
                  <a:pt x="490224" y="245112"/>
                </a:cubicBezTo>
                <a:cubicBezTo>
                  <a:pt x="490224" y="380484"/>
                  <a:pt x="380484" y="490224"/>
                  <a:pt x="245112" y="490224"/>
                </a:cubicBezTo>
                <a:cubicBezTo>
                  <a:pt x="109740" y="490224"/>
                  <a:pt x="0" y="380484"/>
                  <a:pt x="0" y="245112"/>
                </a:cubicBezTo>
                <a:close/>
                <a:moveTo>
                  <a:pt x="0" y="245112"/>
                </a:moveTo>
                <a:cubicBezTo>
                  <a:pt x="0" y="380484"/>
                  <a:pt x="109740" y="490224"/>
                  <a:pt x="245112" y="490224"/>
                </a:cubicBezTo>
                <a:cubicBezTo>
                  <a:pt x="380484" y="490224"/>
                  <a:pt x="490224" y="380484"/>
                  <a:pt x="490224" y="245112"/>
                </a:cubicBezTo>
                <a:cubicBezTo>
                  <a:pt x="490224" y="109740"/>
                  <a:pt x="380484" y="0"/>
                  <a:pt x="245112" y="0"/>
                </a:cubicBezTo>
                <a:cubicBezTo>
                  <a:pt x="109740" y="0"/>
                  <a:pt x="0" y="109740"/>
                  <a:pt x="0" y="245112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3" name="直接连接符 21"/>
          <p:cNvCxnSpPr>
            <a:cxnSpLocks noChangeShapeType="1"/>
          </p:cNvCxnSpPr>
          <p:nvPr/>
        </p:nvCxnSpPr>
        <p:spPr bwMode="auto">
          <a:xfrm>
            <a:off x="5218113" y="2419350"/>
            <a:ext cx="1543050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直接连接符 23"/>
          <p:cNvCxnSpPr>
            <a:cxnSpLocks noChangeShapeType="1"/>
          </p:cNvCxnSpPr>
          <p:nvPr/>
        </p:nvCxnSpPr>
        <p:spPr bwMode="auto">
          <a:xfrm>
            <a:off x="5229225" y="3748088"/>
            <a:ext cx="1524000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5" name="直接连接符 25"/>
          <p:cNvCxnSpPr>
            <a:cxnSpLocks noChangeShapeType="1"/>
          </p:cNvCxnSpPr>
          <p:nvPr/>
        </p:nvCxnSpPr>
        <p:spPr bwMode="auto">
          <a:xfrm>
            <a:off x="5334000" y="2324100"/>
            <a:ext cx="0" cy="151130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6" name="直接连接符 27"/>
          <p:cNvCxnSpPr>
            <a:cxnSpLocks noChangeShapeType="1"/>
          </p:cNvCxnSpPr>
          <p:nvPr/>
        </p:nvCxnSpPr>
        <p:spPr bwMode="auto">
          <a:xfrm>
            <a:off x="6656388" y="2328863"/>
            <a:ext cx="0" cy="1514475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7" name="圆角矩形 28"/>
          <p:cNvSpPr>
            <a:spLocks noChangeArrowheads="1"/>
          </p:cNvSpPr>
          <p:nvPr/>
        </p:nvSpPr>
        <p:spPr bwMode="auto">
          <a:xfrm>
            <a:off x="5229225" y="2324100"/>
            <a:ext cx="1531938" cy="1519238"/>
          </a:xfrm>
          <a:prstGeom prst="roundRect">
            <a:avLst>
              <a:gd name="adj" fmla="val 22565"/>
            </a:avLst>
          </a:prstGeom>
          <a:noFill/>
          <a:ln w="1270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7178" name="直接连接符 32"/>
          <p:cNvCxnSpPr>
            <a:cxnSpLocks noChangeShapeType="1"/>
          </p:cNvCxnSpPr>
          <p:nvPr/>
        </p:nvCxnSpPr>
        <p:spPr bwMode="auto">
          <a:xfrm>
            <a:off x="5229225" y="2314575"/>
            <a:ext cx="1517650" cy="152876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直接连接符 34"/>
          <p:cNvCxnSpPr>
            <a:cxnSpLocks noChangeShapeType="1"/>
          </p:cNvCxnSpPr>
          <p:nvPr/>
        </p:nvCxnSpPr>
        <p:spPr bwMode="auto">
          <a:xfrm flipV="1">
            <a:off x="5229225" y="2317750"/>
            <a:ext cx="1528763" cy="152876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直接连接符 36"/>
          <p:cNvCxnSpPr>
            <a:cxnSpLocks noChangeShapeType="1"/>
          </p:cNvCxnSpPr>
          <p:nvPr/>
        </p:nvCxnSpPr>
        <p:spPr bwMode="auto">
          <a:xfrm>
            <a:off x="5710238" y="2324100"/>
            <a:ext cx="0" cy="1514475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直接连接符 38"/>
          <p:cNvCxnSpPr>
            <a:cxnSpLocks noChangeShapeType="1"/>
            <a:endCxn id="7177" idx="2"/>
          </p:cNvCxnSpPr>
          <p:nvPr/>
        </p:nvCxnSpPr>
        <p:spPr bwMode="auto">
          <a:xfrm>
            <a:off x="5984875" y="2317750"/>
            <a:ext cx="9525" cy="1525588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2" name="直接连接符 40"/>
          <p:cNvCxnSpPr>
            <a:cxnSpLocks noChangeShapeType="1"/>
          </p:cNvCxnSpPr>
          <p:nvPr/>
        </p:nvCxnSpPr>
        <p:spPr bwMode="auto">
          <a:xfrm>
            <a:off x="6270625" y="2324100"/>
            <a:ext cx="0" cy="152241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直接连接符 42"/>
          <p:cNvCxnSpPr>
            <a:cxnSpLocks noChangeShapeType="1"/>
          </p:cNvCxnSpPr>
          <p:nvPr/>
        </p:nvCxnSpPr>
        <p:spPr bwMode="auto">
          <a:xfrm>
            <a:off x="5229225" y="2800350"/>
            <a:ext cx="1531938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直接连接符 44"/>
          <p:cNvCxnSpPr>
            <a:cxnSpLocks noChangeShapeType="1"/>
            <a:stCxn id="7177" idx="1"/>
            <a:endCxn id="7177" idx="3"/>
          </p:cNvCxnSpPr>
          <p:nvPr/>
        </p:nvCxnSpPr>
        <p:spPr bwMode="auto">
          <a:xfrm>
            <a:off x="5229225" y="3084513"/>
            <a:ext cx="1531938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5" name="直接连接符 46"/>
          <p:cNvCxnSpPr>
            <a:cxnSpLocks noChangeShapeType="1"/>
          </p:cNvCxnSpPr>
          <p:nvPr/>
        </p:nvCxnSpPr>
        <p:spPr bwMode="auto">
          <a:xfrm>
            <a:off x="5229225" y="3368675"/>
            <a:ext cx="1528763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6" name="圆角矩形 6"/>
          <p:cNvSpPr>
            <a:spLocks noChangeArrowheads="1"/>
          </p:cNvSpPr>
          <p:nvPr/>
        </p:nvSpPr>
        <p:spPr bwMode="auto">
          <a:xfrm rot="2760000">
            <a:off x="5489575" y="2700338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7" name="圆角矩形 10"/>
          <p:cNvSpPr>
            <a:spLocks noChangeArrowheads="1"/>
          </p:cNvSpPr>
          <p:nvPr/>
        </p:nvSpPr>
        <p:spPr bwMode="auto">
          <a:xfrm>
            <a:off x="5395913" y="292735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8" name="圆角矩形 11"/>
          <p:cNvSpPr>
            <a:spLocks noChangeArrowheads="1"/>
          </p:cNvSpPr>
          <p:nvPr/>
        </p:nvSpPr>
        <p:spPr bwMode="auto">
          <a:xfrm rot="18840000">
            <a:off x="5490369" y="3153569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9" name="圆角矩形 12"/>
          <p:cNvSpPr>
            <a:spLocks noChangeArrowheads="1"/>
          </p:cNvSpPr>
          <p:nvPr/>
        </p:nvSpPr>
        <p:spPr bwMode="auto">
          <a:xfrm rot="16200000">
            <a:off x="5710238" y="3243262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0" name="圆角矩形 13"/>
          <p:cNvSpPr>
            <a:spLocks noChangeArrowheads="1"/>
          </p:cNvSpPr>
          <p:nvPr/>
        </p:nvSpPr>
        <p:spPr bwMode="auto">
          <a:xfrm rot="8040000">
            <a:off x="6054725" y="3035300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1" name="圆角矩形 14"/>
          <p:cNvSpPr>
            <a:spLocks noChangeArrowheads="1"/>
          </p:cNvSpPr>
          <p:nvPr/>
        </p:nvSpPr>
        <p:spPr bwMode="auto">
          <a:xfrm rot="10800000">
            <a:off x="6037263" y="292100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2" name="圆角矩形 16"/>
          <p:cNvSpPr>
            <a:spLocks noChangeArrowheads="1"/>
          </p:cNvSpPr>
          <p:nvPr/>
        </p:nvSpPr>
        <p:spPr bwMode="auto">
          <a:xfrm rot="5400000">
            <a:off x="5709444" y="2601119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3" name="圆角矩形 15"/>
          <p:cNvSpPr>
            <a:spLocks noChangeArrowheads="1"/>
          </p:cNvSpPr>
          <p:nvPr/>
        </p:nvSpPr>
        <p:spPr bwMode="auto">
          <a:xfrm rot="8100000">
            <a:off x="5946775" y="270192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4" name="文本框 49"/>
          <p:cNvSpPr txBox="1">
            <a:spLocks noChangeArrowheads="1"/>
          </p:cNvSpPr>
          <p:nvPr/>
        </p:nvSpPr>
        <p:spPr bwMode="auto">
          <a:xfrm>
            <a:off x="5095875" y="3921125"/>
            <a:ext cx="1885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</a:t>
            </a:r>
            <a:r>
              <a:rPr lang="zh-CN" altLang="en-US" sz="3200" dirty="0" smtClean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  <a:endParaRPr lang="zh-CN" altLang="en-US" sz="3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1"/>
          <p:cNvSpPr txBox="1">
            <a:spLocks noChangeArrowheads="1"/>
          </p:cNvSpPr>
          <p:nvPr/>
        </p:nvSpPr>
        <p:spPr bwMode="auto">
          <a:xfrm>
            <a:off x="5041622" y="905947"/>
            <a:ext cx="2060511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52"/>
          <p:cNvSpPr txBox="1">
            <a:spLocks noChangeArrowheads="1"/>
          </p:cNvSpPr>
          <p:nvPr/>
        </p:nvSpPr>
        <p:spPr bwMode="auto">
          <a:xfrm>
            <a:off x="5503862" y="5307697"/>
            <a:ext cx="1533525" cy="27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16"/>
          <p:cNvSpPr>
            <a:spLocks noChangeArrowheads="1"/>
          </p:cNvSpPr>
          <p:nvPr/>
        </p:nvSpPr>
        <p:spPr bwMode="auto">
          <a:xfrm rot="5400000">
            <a:off x="1107710" y="411117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圆角矩形 15"/>
          <p:cNvSpPr>
            <a:spLocks noChangeArrowheads="1"/>
          </p:cNvSpPr>
          <p:nvPr/>
        </p:nvSpPr>
        <p:spPr bwMode="auto">
          <a:xfrm rot="8100000">
            <a:off x="1121778" y="1229366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圆角矩形 14"/>
          <p:cNvSpPr>
            <a:spLocks noChangeArrowheads="1"/>
          </p:cNvSpPr>
          <p:nvPr/>
        </p:nvSpPr>
        <p:spPr bwMode="auto">
          <a:xfrm rot="10800000">
            <a:off x="1113692" y="1995278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圆角矩形 13"/>
          <p:cNvSpPr>
            <a:spLocks noChangeArrowheads="1"/>
          </p:cNvSpPr>
          <p:nvPr/>
        </p:nvSpPr>
        <p:spPr bwMode="auto">
          <a:xfrm rot="8040000">
            <a:off x="1231961" y="2629154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圆角矩形 12"/>
          <p:cNvSpPr>
            <a:spLocks noChangeArrowheads="1"/>
          </p:cNvSpPr>
          <p:nvPr/>
        </p:nvSpPr>
        <p:spPr bwMode="auto">
          <a:xfrm rot="16200000">
            <a:off x="1120273" y="3565531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圆角矩形 11"/>
          <p:cNvSpPr>
            <a:spLocks noChangeArrowheads="1"/>
          </p:cNvSpPr>
          <p:nvPr/>
        </p:nvSpPr>
        <p:spPr bwMode="auto">
          <a:xfrm rot="18840000">
            <a:off x="1120273" y="4427920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6" name="圆角矩形 10"/>
          <p:cNvSpPr>
            <a:spLocks noChangeArrowheads="1"/>
          </p:cNvSpPr>
          <p:nvPr/>
        </p:nvSpPr>
        <p:spPr bwMode="auto">
          <a:xfrm>
            <a:off x="1120274" y="5241239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圆角矩形 6"/>
          <p:cNvSpPr>
            <a:spLocks noChangeArrowheads="1"/>
          </p:cNvSpPr>
          <p:nvPr/>
        </p:nvSpPr>
        <p:spPr bwMode="auto">
          <a:xfrm rot="2760000">
            <a:off x="1150126" y="6008322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"/>
          <p:cNvSpPr txBox="1">
            <a:spLocks noChangeArrowheads="1"/>
          </p:cNvSpPr>
          <p:nvPr/>
        </p:nvSpPr>
        <p:spPr bwMode="auto">
          <a:xfrm>
            <a:off x="197507" y="3817054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123" name="文本框 7"/>
          <p:cNvSpPr txBox="1">
            <a:spLocks noChangeArrowheads="1"/>
          </p:cNvSpPr>
          <p:nvPr/>
        </p:nvSpPr>
        <p:spPr bwMode="auto">
          <a:xfrm>
            <a:off x="785432" y="3617029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输入的图片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空心弧 2"/>
          <p:cNvSpPr/>
          <p:nvPr/>
        </p:nvSpPr>
        <p:spPr bwMode="auto">
          <a:xfrm rot="5400000">
            <a:off x="6100538" y="580944"/>
            <a:ext cx="3063460" cy="3042311"/>
          </a:xfrm>
          <a:custGeom>
            <a:avLst/>
            <a:gdLst>
              <a:gd name="T0" fmla="*/ 628567 w 1858963"/>
              <a:gd name="T1" fmla="*/ 1808905 h 1858963"/>
              <a:gd name="T2" fmla="*/ 22184 w 1858963"/>
              <a:gd name="T3" fmla="*/ 727619 h 1858963"/>
              <a:gd name="T4" fmla="*/ 1029817 w 1858963"/>
              <a:gd name="T5" fmla="*/ 5430 h 1858963"/>
              <a:gd name="T6" fmla="*/ 1858961 w 1858963"/>
              <a:gd name="T7" fmla="*/ 927060 h 1858963"/>
              <a:gd name="T8" fmla="*/ 1858960 w 1858963"/>
              <a:gd name="T9" fmla="*/ 927061 h 1858963"/>
              <a:gd name="T10" fmla="*/ 1029816 w 1858963"/>
              <a:gd name="T11" fmla="*/ 5431 h 1858963"/>
              <a:gd name="T12" fmla="*/ 22183 w 1858963"/>
              <a:gd name="T13" fmla="*/ 727620 h 1858963"/>
              <a:gd name="T14" fmla="*/ 628566 w 1858963"/>
              <a:gd name="T15" fmla="*/ 1808906 h 1858963"/>
              <a:gd name="T16" fmla="*/ 628567 w 1858963"/>
              <a:gd name="T17" fmla="*/ 1808905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BFBFBF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5" name="空心弧 47"/>
          <p:cNvSpPr/>
          <p:nvPr/>
        </p:nvSpPr>
        <p:spPr bwMode="auto">
          <a:xfrm rot="16200000" flipH="1">
            <a:off x="6116928" y="3628020"/>
            <a:ext cx="3059579" cy="3071205"/>
          </a:xfrm>
          <a:custGeom>
            <a:avLst/>
            <a:gdLst>
              <a:gd name="T0" fmla="*/ 0 w 1858963"/>
              <a:gd name="T1" fmla="*/ 929482 h 1858963"/>
              <a:gd name="T2" fmla="*/ 798445 w 1858963"/>
              <a:gd name="T3" fmla="*/ 9283 h 1858963"/>
              <a:gd name="T4" fmla="*/ 1822017 w 1858963"/>
              <a:gd name="T5" fmla="*/ 670026 h 1858963"/>
              <a:gd name="T6" fmla="*/ 1312175 w 1858963"/>
              <a:gd name="T7" fmla="*/ 1776526 h 1858963"/>
              <a:gd name="T8" fmla="*/ 1312174 w 1858963"/>
              <a:gd name="T9" fmla="*/ 1776525 h 1858963"/>
              <a:gd name="T10" fmla="*/ 1822016 w 1858963"/>
              <a:gd name="T11" fmla="*/ 670025 h 1858963"/>
              <a:gd name="T12" fmla="*/ 798444 w 1858963"/>
              <a:gd name="T13" fmla="*/ 9282 h 1858963"/>
              <a:gd name="T14" fmla="*/ -1 w 1858963"/>
              <a:gd name="T15" fmla="*/ 929481 h 1858963"/>
              <a:gd name="T16" fmla="*/ 0 w 1858963"/>
              <a:gd name="T17" fmla="*/ 929482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26" name="椭圆 3"/>
          <p:cNvSpPr>
            <a:spLocks noChangeArrowheads="1"/>
          </p:cNvSpPr>
          <p:nvPr/>
        </p:nvSpPr>
        <p:spPr bwMode="auto">
          <a:xfrm>
            <a:off x="6111112" y="629142"/>
            <a:ext cx="2938515" cy="2980037"/>
          </a:xfrm>
          <a:prstGeom prst="ellipse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128" name="文本框 31"/>
          <p:cNvSpPr txBox="1">
            <a:spLocks noChangeArrowheads="1"/>
          </p:cNvSpPr>
          <p:nvPr/>
        </p:nvSpPr>
        <p:spPr bwMode="auto">
          <a:xfrm>
            <a:off x="641964" y="4112060"/>
            <a:ext cx="26035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是我一张论文截图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场景里有几串字符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29" name="直接连接符 6"/>
          <p:cNvCxnSpPr>
            <a:cxnSpLocks noChangeShapeType="1"/>
          </p:cNvCxnSpPr>
          <p:nvPr/>
        </p:nvCxnSpPr>
        <p:spPr bwMode="auto">
          <a:xfrm flipH="1">
            <a:off x="612269" y="3612721"/>
            <a:ext cx="3052" cy="1230616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0" name="文本框 1"/>
          <p:cNvSpPr txBox="1">
            <a:spLocks noChangeArrowheads="1"/>
          </p:cNvSpPr>
          <p:nvPr/>
        </p:nvSpPr>
        <p:spPr bwMode="auto">
          <a:xfrm>
            <a:off x="9194584" y="4667048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3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5131" name="文本框 7"/>
          <p:cNvSpPr txBox="1">
            <a:spLocks noChangeArrowheads="1"/>
          </p:cNvSpPr>
          <p:nvPr/>
        </p:nvSpPr>
        <p:spPr bwMode="auto">
          <a:xfrm>
            <a:off x="9712777" y="1282510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输出的图片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文本框 31"/>
          <p:cNvSpPr txBox="1">
            <a:spLocks noChangeArrowheads="1"/>
          </p:cNvSpPr>
          <p:nvPr/>
        </p:nvSpPr>
        <p:spPr bwMode="auto">
          <a:xfrm>
            <a:off x="9491342" y="1862216"/>
            <a:ext cx="29664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包含了框出的文本区域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每个文本区域都有特定的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133" name="直接连接符 60"/>
          <p:cNvCxnSpPr>
            <a:cxnSpLocks noChangeShapeType="1"/>
          </p:cNvCxnSpPr>
          <p:nvPr/>
        </p:nvCxnSpPr>
        <p:spPr bwMode="auto">
          <a:xfrm flipH="1">
            <a:off x="9495726" y="1252677"/>
            <a:ext cx="13774" cy="1457984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36" name="文本框 7"/>
          <p:cNvSpPr txBox="1">
            <a:spLocks noChangeArrowheads="1"/>
          </p:cNvSpPr>
          <p:nvPr/>
        </p:nvSpPr>
        <p:spPr bwMode="auto">
          <a:xfrm>
            <a:off x="2397664" y="634810"/>
            <a:ext cx="3359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小实验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2"/>
          <p:cNvGrpSpPr/>
          <p:nvPr/>
        </p:nvGrpSpPr>
        <p:grpSpPr bwMode="auto">
          <a:xfrm>
            <a:off x="848264" y="351764"/>
            <a:ext cx="1792287" cy="1779587"/>
            <a:chOff x="0" y="0"/>
            <a:chExt cx="5237019" cy="5201394"/>
          </a:xfrm>
        </p:grpSpPr>
        <p:sp>
          <p:nvSpPr>
            <p:cNvPr id="18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9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0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26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38"/>
            <p:cNvCxnSpPr>
              <a:cxnSpLocks noChangeShapeType="1"/>
              <a:endCxn id="25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44"/>
            <p:cNvCxnSpPr>
              <a:cxnSpLocks noChangeShapeType="1"/>
              <a:stCxn id="25" idx="1"/>
              <a:endCxn id="25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文本框 1"/>
          <p:cNvSpPr txBox="1">
            <a:spLocks noChangeArrowheads="1"/>
          </p:cNvSpPr>
          <p:nvPr/>
        </p:nvSpPr>
        <p:spPr bwMode="auto">
          <a:xfrm>
            <a:off x="9182320" y="1647348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" name="直接连接符 60"/>
          <p:cNvCxnSpPr>
            <a:cxnSpLocks noChangeShapeType="1"/>
          </p:cNvCxnSpPr>
          <p:nvPr/>
        </p:nvCxnSpPr>
        <p:spPr bwMode="auto">
          <a:xfrm>
            <a:off x="9491342" y="4093091"/>
            <a:ext cx="22542" cy="1738164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9712777" y="4088648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输出的文本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31"/>
          <p:cNvSpPr txBox="1">
            <a:spLocks noChangeArrowheads="1"/>
          </p:cNvSpPr>
          <p:nvPr/>
        </p:nvSpPr>
        <p:spPr bwMode="auto">
          <a:xfrm>
            <a:off x="9491342" y="4697806"/>
            <a:ext cx="287499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出了识别的文字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单词之间由空格隔离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每个字符都有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Region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3"/>
          <p:cNvSpPr>
            <a:spLocks noChangeArrowheads="1"/>
          </p:cNvSpPr>
          <p:nvPr/>
        </p:nvSpPr>
        <p:spPr bwMode="auto">
          <a:xfrm>
            <a:off x="6126867" y="3810962"/>
            <a:ext cx="2949086" cy="266752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48" name="Group 6"/>
          <p:cNvGrpSpPr/>
          <p:nvPr/>
        </p:nvGrpSpPr>
        <p:grpSpPr bwMode="auto">
          <a:xfrm>
            <a:off x="2912044" y="2127287"/>
            <a:ext cx="3118558" cy="3159271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9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0" name="椭圆 3"/>
            <p:cNvSpPr>
              <a:spLocks noChangeArrowheads="1"/>
            </p:cNvSpPr>
            <p:nvPr/>
          </p:nvSpPr>
          <p:spPr bwMode="auto">
            <a:xfrm>
              <a:off x="5370" y="0"/>
              <a:ext cx="1838597" cy="183818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66864" y="686409"/>
            <a:ext cx="335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16"/>
          <p:cNvSpPr>
            <a:spLocks noChangeArrowheads="1"/>
          </p:cNvSpPr>
          <p:nvPr/>
        </p:nvSpPr>
        <p:spPr bwMode="auto">
          <a:xfrm rot="5400000">
            <a:off x="155709" y="316936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5123" grpId="0"/>
      <p:bldP spid="5124" grpId="0" animBg="1"/>
      <p:bldP spid="5125" grpId="0" animBg="1"/>
      <p:bldP spid="5126" grpId="0" animBg="1"/>
      <p:bldP spid="5128" grpId="0"/>
      <p:bldP spid="5130" grpId="0"/>
      <p:bldP spid="5131" grpId="0"/>
      <p:bldP spid="5132" grpId="0"/>
      <p:bldP spid="40" grpId="0"/>
      <p:bldP spid="43" grpId="0"/>
      <p:bldP spid="45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7"/>
          <p:cNvSpPr txBox="1">
            <a:spLocks noChangeArrowheads="1"/>
          </p:cNvSpPr>
          <p:nvPr/>
        </p:nvSpPr>
        <p:spPr bwMode="auto">
          <a:xfrm>
            <a:off x="5596861" y="1026549"/>
            <a:ext cx="5617911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OCR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还有许多其他应用场合</a:t>
            </a:r>
            <a:endParaRPr lang="en-US" altLang="zh-CN" sz="1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比如传统的印刷体文稿的录入，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的转换</a:t>
            </a:r>
            <a:endParaRPr lang="en-US" altLang="zh-CN" sz="1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还有手写文稿的识别，自然场景的字符识别等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49" name="直接连接符 6"/>
          <p:cNvCxnSpPr>
            <a:cxnSpLocks noChangeShapeType="1"/>
          </p:cNvCxnSpPr>
          <p:nvPr/>
        </p:nvCxnSpPr>
        <p:spPr bwMode="auto">
          <a:xfrm flipH="1">
            <a:off x="5336959" y="1034477"/>
            <a:ext cx="11367" cy="1193471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50" name="Group 6"/>
          <p:cNvGrpSpPr/>
          <p:nvPr/>
        </p:nvGrpSpPr>
        <p:grpSpPr bwMode="auto">
          <a:xfrm>
            <a:off x="1619762" y="3074987"/>
            <a:ext cx="2239204" cy="2163529"/>
            <a:chOff x="0" y="0"/>
            <a:chExt cx="1858963" cy="1858963"/>
          </a:xfrm>
        </p:grpSpPr>
        <p:sp>
          <p:nvSpPr>
            <p:cNvPr id="615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BFBFB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2" name="椭圆 3"/>
            <p:cNvSpPr>
              <a:spLocks noChangeArrowheads="1"/>
            </p:cNvSpPr>
            <p:nvPr/>
          </p:nvSpPr>
          <p:spPr bwMode="auto">
            <a:xfrm>
              <a:off x="54586" y="123825"/>
              <a:ext cx="1738396" cy="1581150"/>
            </a:xfrm>
            <a:prstGeom prst="ellipse">
              <a:avLst/>
            </a:prstGeom>
            <a:blipFill dpi="0" rotWithShape="1"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58" name="文本框 7"/>
          <p:cNvSpPr txBox="1">
            <a:spLocks noChangeArrowheads="1"/>
          </p:cNvSpPr>
          <p:nvPr/>
        </p:nvSpPr>
        <p:spPr bwMode="auto">
          <a:xfrm>
            <a:off x="3226352" y="1284390"/>
            <a:ext cx="201257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用场合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1505925" y="5523863"/>
            <a:ext cx="24531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PDF-word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转换软件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5238925" y="5518570"/>
            <a:ext cx="213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有道翻译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5" name="文本框 29"/>
          <p:cNvSpPr txBox="1">
            <a:spLocks noChangeArrowheads="1"/>
          </p:cNvSpPr>
          <p:nvPr/>
        </p:nvSpPr>
        <p:spPr bwMode="auto">
          <a:xfrm>
            <a:off x="8763359" y="5518570"/>
            <a:ext cx="213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牌检测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1006849" y="670829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404004" y="972810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Group 6"/>
          <p:cNvGrpSpPr/>
          <p:nvPr/>
        </p:nvGrpSpPr>
        <p:grpSpPr bwMode="auto">
          <a:xfrm>
            <a:off x="5165725" y="3074987"/>
            <a:ext cx="2239204" cy="2163529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2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4" name="Group 6"/>
          <p:cNvGrpSpPr/>
          <p:nvPr/>
        </p:nvGrpSpPr>
        <p:grpSpPr bwMode="auto">
          <a:xfrm>
            <a:off x="8597738" y="3074987"/>
            <a:ext cx="2239204" cy="2163529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5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40" name="圆角矩形 15"/>
          <p:cNvSpPr>
            <a:spLocks noChangeArrowheads="1"/>
          </p:cNvSpPr>
          <p:nvPr/>
        </p:nvSpPr>
        <p:spPr bwMode="auto">
          <a:xfrm rot="8100000">
            <a:off x="142276" y="255798"/>
            <a:ext cx="552450" cy="251245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3438205" y="1098868"/>
            <a:ext cx="300501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5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</a:t>
            </a:r>
            <a:endParaRPr lang="zh-CN" altLang="en-US" sz="5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6" name="文本框 1"/>
          <p:cNvSpPr txBox="1">
            <a:spLocks noChangeArrowheads="1"/>
          </p:cNvSpPr>
          <p:nvPr/>
        </p:nvSpPr>
        <p:spPr bwMode="auto">
          <a:xfrm>
            <a:off x="1860550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</a:rPr>
              <a:t>1</a:t>
            </a:r>
            <a:endParaRPr lang="zh-CN" altLang="en-US" sz="3200">
              <a:solidFill>
                <a:srgbClr val="404040"/>
              </a:solidFill>
            </a:endParaRPr>
          </a:p>
        </p:txBody>
      </p:sp>
      <p:cxnSp>
        <p:nvCxnSpPr>
          <p:cNvPr id="4117" name="直接连接符 35"/>
          <p:cNvCxnSpPr>
            <a:cxnSpLocks noChangeShapeType="1"/>
          </p:cNvCxnSpPr>
          <p:nvPr/>
        </p:nvCxnSpPr>
        <p:spPr bwMode="auto">
          <a:xfrm flipH="1">
            <a:off x="1930400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8" name="文本框 7"/>
          <p:cNvSpPr txBox="1">
            <a:spLocks noChangeArrowheads="1"/>
          </p:cNvSpPr>
          <p:nvPr/>
        </p:nvSpPr>
        <p:spPr bwMode="auto">
          <a:xfrm>
            <a:off x="2168525" y="3370263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文本区域检测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9" name="文本框 27"/>
          <p:cNvSpPr txBox="1">
            <a:spLocks noChangeArrowheads="1"/>
          </p:cNvSpPr>
          <p:nvPr/>
        </p:nvSpPr>
        <p:spPr bwMode="auto">
          <a:xfrm>
            <a:off x="5111750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>
                <a:solidFill>
                  <a:srgbClr val="404040"/>
                </a:solidFill>
              </a:rPr>
              <a:t>2</a:t>
            </a:r>
            <a:endParaRPr lang="zh-CN" altLang="en-US" sz="3200">
              <a:solidFill>
                <a:srgbClr val="404040"/>
              </a:solidFill>
            </a:endParaRPr>
          </a:p>
        </p:txBody>
      </p:sp>
      <p:cxnSp>
        <p:nvCxnSpPr>
          <p:cNvPr id="4120" name="直接连接符 43"/>
          <p:cNvCxnSpPr>
            <a:cxnSpLocks noChangeShapeType="1"/>
          </p:cNvCxnSpPr>
          <p:nvPr/>
        </p:nvCxnSpPr>
        <p:spPr bwMode="auto">
          <a:xfrm flipH="1">
            <a:off x="5183188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1" name="文本框 7"/>
          <p:cNvSpPr txBox="1">
            <a:spLocks noChangeArrowheads="1"/>
          </p:cNvSpPr>
          <p:nvPr/>
        </p:nvSpPr>
        <p:spPr bwMode="auto">
          <a:xfrm>
            <a:off x="5421313" y="3370263"/>
            <a:ext cx="2063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符分割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2" name="文本框 31"/>
          <p:cNvSpPr txBox="1">
            <a:spLocks noChangeArrowheads="1"/>
          </p:cNvSpPr>
          <p:nvPr/>
        </p:nvSpPr>
        <p:spPr bwMode="auto">
          <a:xfrm>
            <a:off x="8158163" y="3016250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3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123" name="直接连接符 53"/>
          <p:cNvCxnSpPr>
            <a:cxnSpLocks noChangeShapeType="1"/>
          </p:cNvCxnSpPr>
          <p:nvPr/>
        </p:nvCxnSpPr>
        <p:spPr bwMode="auto">
          <a:xfrm flipH="1">
            <a:off x="8228013" y="3160713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24" name="文本框 7"/>
          <p:cNvSpPr txBox="1">
            <a:spLocks noChangeArrowheads="1"/>
          </p:cNvSpPr>
          <p:nvPr/>
        </p:nvSpPr>
        <p:spPr bwMode="auto">
          <a:xfrm>
            <a:off x="8466138" y="3370263"/>
            <a:ext cx="2063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符识别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5" name="文本框 31"/>
          <p:cNvSpPr txBox="1">
            <a:spLocks noChangeArrowheads="1"/>
          </p:cNvSpPr>
          <p:nvPr/>
        </p:nvSpPr>
        <p:spPr bwMode="auto">
          <a:xfrm>
            <a:off x="2406650" y="4356925"/>
            <a:ext cx="23161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6" name="文本框 31"/>
          <p:cNvSpPr txBox="1">
            <a:spLocks noChangeArrowheads="1"/>
          </p:cNvSpPr>
          <p:nvPr/>
        </p:nvSpPr>
        <p:spPr bwMode="auto">
          <a:xfrm>
            <a:off x="5436394" y="4356925"/>
            <a:ext cx="23161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本行分割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字符分割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27" name="文本框 31"/>
          <p:cNvSpPr txBox="1">
            <a:spLocks noChangeArrowheads="1"/>
          </p:cNvSpPr>
          <p:nvPr/>
        </p:nvSpPr>
        <p:spPr bwMode="auto">
          <a:xfrm>
            <a:off x="8466138" y="4352160"/>
            <a:ext cx="25889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Char74k image dataset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44" y="430552"/>
            <a:ext cx="2286711" cy="23530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6"/>
          <p:cNvGrpSpPr/>
          <p:nvPr/>
        </p:nvGrpSpPr>
        <p:grpSpPr bwMode="auto">
          <a:xfrm>
            <a:off x="5822838" y="59137"/>
            <a:ext cx="1951719" cy="1931368"/>
            <a:chOff x="0" y="0"/>
            <a:chExt cx="1858963" cy="185896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5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2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7911174" y="322752"/>
            <a:ext cx="961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灰度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6329210" y="2508133"/>
            <a:ext cx="213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5" name="文本框 29"/>
          <p:cNvSpPr txBox="1">
            <a:spLocks noChangeArrowheads="1"/>
          </p:cNvSpPr>
          <p:nvPr/>
        </p:nvSpPr>
        <p:spPr bwMode="auto">
          <a:xfrm>
            <a:off x="7875821" y="4790732"/>
            <a:ext cx="134236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二值化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6"/>
          <p:cNvGrpSpPr/>
          <p:nvPr/>
        </p:nvGrpSpPr>
        <p:grpSpPr bwMode="auto">
          <a:xfrm>
            <a:off x="4652473" y="2440449"/>
            <a:ext cx="1951719" cy="1931368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7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6"/>
          <p:cNvGrpSpPr/>
          <p:nvPr/>
        </p:nvGrpSpPr>
        <p:grpSpPr bwMode="auto">
          <a:xfrm>
            <a:off x="6105209" y="4765640"/>
            <a:ext cx="1951719" cy="1931368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0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 flipH="1">
            <a:off x="6053883" y="2056251"/>
            <a:ext cx="275015" cy="456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132538" y="4347285"/>
            <a:ext cx="325900" cy="4883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直接连接符 6"/>
          <p:cNvCxnSpPr>
            <a:cxnSpLocks noChangeShapeType="1"/>
          </p:cNvCxnSpPr>
          <p:nvPr/>
        </p:nvCxnSpPr>
        <p:spPr bwMode="auto">
          <a:xfrm>
            <a:off x="1881121" y="3495046"/>
            <a:ext cx="5753" cy="131336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文本框 7"/>
          <p:cNvSpPr txBox="1">
            <a:spLocks noChangeArrowheads="1"/>
          </p:cNvSpPr>
          <p:nvPr/>
        </p:nvSpPr>
        <p:spPr bwMode="auto">
          <a:xfrm>
            <a:off x="124198" y="3947175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本区域检测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7"/>
          <p:cNvSpPr txBox="1">
            <a:spLocks noChangeArrowheads="1"/>
          </p:cNvSpPr>
          <p:nvPr/>
        </p:nvSpPr>
        <p:spPr bwMode="auto">
          <a:xfrm>
            <a:off x="2027303" y="3528848"/>
            <a:ext cx="25502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预处理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-1</a:t>
            </a:r>
            <a:endParaRPr lang="en-US" altLang="zh-CN" sz="3600" b="1" dirty="0" smtClean="0">
              <a:solidFill>
                <a:schemeClr val="bg2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3615" y="899420"/>
            <a:ext cx="1473889" cy="664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464398" y="936842"/>
            <a:ext cx="3008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将三通道图，变为单通道图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Gray = (R + G + B) / 3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等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96804" y="3118357"/>
            <a:ext cx="3621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边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缘即灰度变化最剧烈的位置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Sobel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算子、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Canny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算子等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24514" y="5368909"/>
            <a:ext cx="375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通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过某一设定的规则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将每个像素点灰度值设置为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255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或</a:t>
            </a:r>
            <a:r>
              <a:rPr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0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1" name="直接连接符 35"/>
          <p:cNvCxnSpPr>
            <a:cxnSpLocks noChangeShapeType="1"/>
          </p:cNvCxnSpPr>
          <p:nvPr/>
        </p:nvCxnSpPr>
        <p:spPr bwMode="auto">
          <a:xfrm flipH="1">
            <a:off x="8185796" y="610321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35"/>
          <p:cNvCxnSpPr>
            <a:cxnSpLocks noChangeShapeType="1"/>
          </p:cNvCxnSpPr>
          <p:nvPr/>
        </p:nvCxnSpPr>
        <p:spPr bwMode="auto">
          <a:xfrm flipH="1">
            <a:off x="7267778" y="2755079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直接连接符 35"/>
          <p:cNvCxnSpPr>
            <a:cxnSpLocks noChangeShapeType="1"/>
          </p:cNvCxnSpPr>
          <p:nvPr/>
        </p:nvCxnSpPr>
        <p:spPr bwMode="auto">
          <a:xfrm flipH="1">
            <a:off x="8356619" y="5016881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圆角矩形 14"/>
          <p:cNvSpPr>
            <a:spLocks noChangeArrowheads="1"/>
          </p:cNvSpPr>
          <p:nvPr/>
        </p:nvSpPr>
        <p:spPr bwMode="auto">
          <a:xfrm rot="10800000">
            <a:off x="629500" y="3040922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7" name="圆角矩形 10"/>
          <p:cNvSpPr>
            <a:spLocks noChangeArrowheads="1"/>
          </p:cNvSpPr>
          <p:nvPr/>
        </p:nvSpPr>
        <p:spPr bwMode="auto">
          <a:xfrm>
            <a:off x="631087" y="5002662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8" name="圆角矩形 16"/>
          <p:cNvSpPr>
            <a:spLocks noChangeArrowheads="1"/>
          </p:cNvSpPr>
          <p:nvPr/>
        </p:nvSpPr>
        <p:spPr bwMode="auto">
          <a:xfrm rot="5400000">
            <a:off x="24918" y="233733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3" grpId="0"/>
      <p:bldP spid="6164" grpId="0"/>
      <p:bldP spid="6165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0" name="Group 6"/>
          <p:cNvGrpSpPr/>
          <p:nvPr/>
        </p:nvGrpSpPr>
        <p:grpSpPr bwMode="auto">
          <a:xfrm>
            <a:off x="5737734" y="142950"/>
            <a:ext cx="1951719" cy="1931368"/>
            <a:chOff x="0" y="0"/>
            <a:chExt cx="1858963" cy="185896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151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52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8918950" y="769530"/>
            <a:ext cx="12398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6783763" y="3125293"/>
            <a:ext cx="213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6"/>
          <p:cNvGrpSpPr/>
          <p:nvPr/>
        </p:nvGrpSpPr>
        <p:grpSpPr bwMode="auto">
          <a:xfrm>
            <a:off x="4567369" y="2524262"/>
            <a:ext cx="1951719" cy="1931368"/>
            <a:chOff x="0" y="0"/>
            <a:chExt cx="1858963" cy="1858963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7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8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9" name="Group 6"/>
          <p:cNvGrpSpPr/>
          <p:nvPr/>
        </p:nvGrpSpPr>
        <p:grpSpPr bwMode="auto">
          <a:xfrm>
            <a:off x="5507559" y="4821343"/>
            <a:ext cx="1951719" cy="1931368"/>
            <a:chOff x="0" y="0"/>
            <a:chExt cx="1858963" cy="185896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0" name="空心弧 2"/>
            <p:cNvSpPr/>
            <p:nvPr/>
          </p:nvSpPr>
          <p:spPr bwMode="auto">
            <a:xfrm rot="15300000">
              <a:off x="0" y="0"/>
              <a:ext cx="1858963" cy="1858963"/>
            </a:xfrm>
            <a:custGeom>
              <a:avLst/>
              <a:gdLst>
                <a:gd name="T0" fmla="*/ 1091255 w 1858963"/>
                <a:gd name="T1" fmla="*/ 1844777 h 1858963"/>
                <a:gd name="T2" fmla="*/ 124971 w 1858963"/>
                <a:gd name="T3" fmla="*/ 1394991 h 1858963"/>
                <a:gd name="T4" fmla="*/ 216559 w 1858963"/>
                <a:gd name="T5" fmla="*/ 333094 h 1858963"/>
                <a:gd name="T6" fmla="*/ 1245588 w 1858963"/>
                <a:gd name="T7" fmla="*/ 55403 h 1858963"/>
                <a:gd name="T8" fmla="*/ 1858960 w 1858963"/>
                <a:gd name="T9" fmla="*/ 927061 h 1858963"/>
                <a:gd name="T10" fmla="*/ 1245588 w 1858963"/>
                <a:gd name="T11" fmla="*/ 55403 h 1858963"/>
                <a:gd name="T12" fmla="*/ 216559 w 1858963"/>
                <a:gd name="T13" fmla="*/ 333094 h 1858963"/>
                <a:gd name="T14" fmla="*/ 124971 w 1858963"/>
                <a:gd name="T15" fmla="*/ 1394991 h 1858963"/>
                <a:gd name="T16" fmla="*/ 1091255 w 1858963"/>
                <a:gd name="T17" fmla="*/ 1844777 h 1858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8963" h="1858963">
                  <a:moveTo>
                    <a:pt x="1091255" y="1844777"/>
                  </a:moveTo>
                  <a:cubicBezTo>
                    <a:pt x="706651" y="1912754"/>
                    <a:pt x="320576" y="1733044"/>
                    <a:pt x="124971" y="1394991"/>
                  </a:cubicBezTo>
                  <a:cubicBezTo>
                    <a:pt x="-70635" y="1056938"/>
                    <a:pt x="-34041" y="632662"/>
                    <a:pt x="216559" y="333094"/>
                  </a:cubicBezTo>
                  <a:cubicBezTo>
                    <a:pt x="467159" y="33526"/>
                    <a:pt x="878303" y="-77424"/>
                    <a:pt x="1245588" y="55403"/>
                  </a:cubicBezTo>
                  <a:cubicBezTo>
                    <a:pt x="1612873" y="188230"/>
                    <a:pt x="1857943" y="536497"/>
                    <a:pt x="1858960" y="927061"/>
                  </a:cubicBezTo>
                  <a:cubicBezTo>
                    <a:pt x="1857943" y="536497"/>
                    <a:pt x="1612873" y="188230"/>
                    <a:pt x="1245588" y="55403"/>
                  </a:cubicBezTo>
                  <a:cubicBezTo>
                    <a:pt x="878303" y="-77424"/>
                    <a:pt x="467159" y="33526"/>
                    <a:pt x="216559" y="333094"/>
                  </a:cubicBezTo>
                  <a:cubicBezTo>
                    <a:pt x="-34041" y="632662"/>
                    <a:pt x="-70635" y="1056938"/>
                    <a:pt x="124971" y="1394991"/>
                  </a:cubicBezTo>
                  <a:cubicBezTo>
                    <a:pt x="320577" y="1733044"/>
                    <a:pt x="706651" y="1912754"/>
                    <a:pt x="1091255" y="1844777"/>
                  </a:cubicBezTo>
                  <a:close/>
                </a:path>
              </a:pathLst>
            </a:custGeom>
            <a:grpFill/>
            <a:ln w="12700" cap="flat" cmpd="sng">
              <a:solidFill>
                <a:srgbClr val="BFBFBF"/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" name="椭圆 3"/>
            <p:cNvSpPr>
              <a:spLocks noChangeArrowheads="1"/>
            </p:cNvSpPr>
            <p:nvPr/>
          </p:nvSpPr>
          <p:spPr bwMode="auto">
            <a:xfrm>
              <a:off x="138986" y="123825"/>
              <a:ext cx="1581150" cy="1581150"/>
            </a:xfrm>
            <a:prstGeom prst="ellipse">
              <a:avLst/>
            </a:prstGeom>
            <a:grpFill/>
            <a:ln w="12700" cmpd="sng">
              <a:solidFill>
                <a:schemeClr val="bg1"/>
              </a:solidFill>
              <a:rou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 flipH="1">
            <a:off x="5883655" y="2140064"/>
            <a:ext cx="360140" cy="327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742432" y="4544358"/>
            <a:ext cx="363854" cy="264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连接符 6"/>
          <p:cNvCxnSpPr>
            <a:cxnSpLocks noChangeShapeType="1"/>
          </p:cNvCxnSpPr>
          <p:nvPr/>
        </p:nvCxnSpPr>
        <p:spPr bwMode="auto">
          <a:xfrm>
            <a:off x="1881121" y="3495046"/>
            <a:ext cx="5753" cy="131336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124198" y="3947175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本区域检测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2027303" y="3528848"/>
            <a:ext cx="25502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预处理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-2</a:t>
            </a:r>
            <a:endParaRPr lang="en-US" altLang="zh-CN" sz="3600" b="1" dirty="0" smtClean="0">
              <a:solidFill>
                <a:schemeClr val="bg2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3"/>
          <p:cNvSpPr txBox="1">
            <a:spLocks noChangeArrowheads="1"/>
          </p:cNvSpPr>
          <p:nvPr/>
        </p:nvSpPr>
        <p:spPr bwMode="auto">
          <a:xfrm>
            <a:off x="7656011" y="352658"/>
            <a:ext cx="961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膨胀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207713" y="873881"/>
            <a:ext cx="37276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粗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化图片中的边缘，确定文本潜在区域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</a:rPr>
              <a:t>值过小则无法形成矩形框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4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</a:rPr>
              <a:t>值过大则会合并不同区域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6" name="直接连接符 35"/>
          <p:cNvCxnSpPr>
            <a:cxnSpLocks noChangeShapeType="1"/>
          </p:cNvCxnSpPr>
          <p:nvPr/>
        </p:nvCxnSpPr>
        <p:spPr bwMode="auto">
          <a:xfrm flipH="1">
            <a:off x="7909778" y="573202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2" name="文本框 13"/>
          <p:cNvSpPr txBox="1">
            <a:spLocks noChangeArrowheads="1"/>
          </p:cNvSpPr>
          <p:nvPr/>
        </p:nvSpPr>
        <p:spPr bwMode="auto">
          <a:xfrm>
            <a:off x="6515327" y="2467134"/>
            <a:ext cx="961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98382" y="3103793"/>
            <a:ext cx="4721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细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化图片中的边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缘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连接了同一区域内相隔较近的文</a:t>
            </a:r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本（如同一行内）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54" name="直接连接符 35"/>
          <p:cNvCxnSpPr>
            <a:cxnSpLocks noChangeShapeType="1"/>
          </p:cNvCxnSpPr>
          <p:nvPr/>
        </p:nvCxnSpPr>
        <p:spPr bwMode="auto">
          <a:xfrm flipH="1">
            <a:off x="6783763" y="2734158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文本框 13"/>
          <p:cNvSpPr txBox="1">
            <a:spLocks noChangeArrowheads="1"/>
          </p:cNvSpPr>
          <p:nvPr/>
        </p:nvSpPr>
        <p:spPr bwMode="auto">
          <a:xfrm>
            <a:off x="7387221" y="4908248"/>
            <a:ext cx="961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再膨胀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43699" y="5643075"/>
            <a:ext cx="5432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连接同一区域内相隔较远的文本（如行与行之间）</a:t>
            </a:r>
            <a:endParaRPr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bg2">
                    <a:lumMod val="25000"/>
                  </a:schemeClr>
                </a:solidFill>
              </a:rPr>
              <a:t>确定最终文本区域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0" name="直接连接符 35"/>
          <p:cNvCxnSpPr>
            <a:cxnSpLocks noChangeShapeType="1"/>
          </p:cNvCxnSpPr>
          <p:nvPr/>
        </p:nvCxnSpPr>
        <p:spPr bwMode="auto">
          <a:xfrm flipH="1">
            <a:off x="7602605" y="5174704"/>
            <a:ext cx="877436" cy="439712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圆角矩形 14"/>
          <p:cNvSpPr>
            <a:spLocks noChangeArrowheads="1"/>
          </p:cNvSpPr>
          <p:nvPr/>
        </p:nvSpPr>
        <p:spPr bwMode="auto">
          <a:xfrm rot="10800000">
            <a:off x="629500" y="3040922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3" name="圆角矩形 10"/>
          <p:cNvSpPr>
            <a:spLocks noChangeArrowheads="1"/>
          </p:cNvSpPr>
          <p:nvPr/>
        </p:nvSpPr>
        <p:spPr bwMode="auto">
          <a:xfrm>
            <a:off x="631087" y="5002662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5" name="圆角矩形 15"/>
          <p:cNvSpPr>
            <a:spLocks noChangeArrowheads="1"/>
          </p:cNvSpPr>
          <p:nvPr/>
        </p:nvSpPr>
        <p:spPr bwMode="auto">
          <a:xfrm rot="8100000">
            <a:off x="78390" y="149057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2" grpId="0"/>
      <p:bldP spid="53" grpId="0"/>
      <p:bldP spid="58" grpId="0"/>
      <p:bldP spid="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9" name="直接连接符 6"/>
          <p:cNvCxnSpPr>
            <a:cxnSpLocks noChangeShapeType="1"/>
          </p:cNvCxnSpPr>
          <p:nvPr/>
        </p:nvCxnSpPr>
        <p:spPr bwMode="auto">
          <a:xfrm>
            <a:off x="2461694" y="4489801"/>
            <a:ext cx="5753" cy="131336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8" name="文本框 7"/>
          <p:cNvSpPr txBox="1">
            <a:spLocks noChangeArrowheads="1"/>
          </p:cNvSpPr>
          <p:nvPr/>
        </p:nvSpPr>
        <p:spPr bwMode="auto">
          <a:xfrm>
            <a:off x="664241" y="4920688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本区域检测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3" name="文本框 13"/>
          <p:cNvSpPr txBox="1">
            <a:spLocks noChangeArrowheads="1"/>
          </p:cNvSpPr>
          <p:nvPr/>
        </p:nvSpPr>
        <p:spPr bwMode="auto">
          <a:xfrm>
            <a:off x="3114972" y="2715660"/>
            <a:ext cx="377969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图像与核进行卷积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将核覆盖区域像素的灰度最大值赋给参考点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7414281" y="2715660"/>
            <a:ext cx="39858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图像与核进行卷积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将核覆盖区域像素的灰度最小值赋给参考点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1"/>
          <p:cNvSpPr txBox="1">
            <a:spLocks noChangeArrowheads="1"/>
          </p:cNvSpPr>
          <p:nvPr/>
        </p:nvSpPr>
        <p:spPr bwMode="auto">
          <a:xfrm>
            <a:off x="4934971" y="808164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1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2" name="直接连接符 35"/>
          <p:cNvCxnSpPr>
            <a:cxnSpLocks noChangeShapeType="1"/>
          </p:cNvCxnSpPr>
          <p:nvPr/>
        </p:nvCxnSpPr>
        <p:spPr bwMode="auto">
          <a:xfrm flipH="1">
            <a:off x="5004821" y="952627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5242946" y="1162177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膨胀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1"/>
          <p:cNvSpPr txBox="1">
            <a:spLocks noChangeArrowheads="1"/>
          </p:cNvSpPr>
          <p:nvPr/>
        </p:nvSpPr>
        <p:spPr bwMode="auto">
          <a:xfrm>
            <a:off x="8023568" y="808164"/>
            <a:ext cx="4095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404040"/>
                </a:solidFill>
              </a:rPr>
              <a:t>2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45" name="直接连接符 35"/>
          <p:cNvCxnSpPr>
            <a:cxnSpLocks noChangeShapeType="1"/>
          </p:cNvCxnSpPr>
          <p:nvPr/>
        </p:nvCxnSpPr>
        <p:spPr bwMode="auto">
          <a:xfrm flipH="1">
            <a:off x="8093418" y="952627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文本框 7"/>
          <p:cNvSpPr txBox="1">
            <a:spLocks noChangeArrowheads="1"/>
          </p:cNvSpPr>
          <p:nvPr/>
        </p:nvSpPr>
        <p:spPr bwMode="auto">
          <a:xfrm>
            <a:off x="8331543" y="1162177"/>
            <a:ext cx="2065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腐蚀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7"/>
          <p:cNvSpPr txBox="1">
            <a:spLocks noChangeArrowheads="1"/>
          </p:cNvSpPr>
          <p:nvPr/>
        </p:nvSpPr>
        <p:spPr bwMode="auto">
          <a:xfrm>
            <a:off x="2567538" y="4489801"/>
            <a:ext cx="25502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预处理</a:t>
            </a:r>
            <a:r>
              <a:rPr lang="en-US" altLang="zh-CN" sz="3600" b="1" dirty="0" smtClean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-2</a:t>
            </a:r>
            <a:endParaRPr lang="en-US" altLang="zh-CN" sz="3600" b="1" dirty="0" smtClean="0">
              <a:solidFill>
                <a:schemeClr val="bg2">
                  <a:lumMod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29" y="3936572"/>
            <a:ext cx="4528431" cy="264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47" y="2083216"/>
            <a:ext cx="3927985" cy="40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81" y="2128834"/>
            <a:ext cx="4065677" cy="358566"/>
          </a:xfrm>
          <a:prstGeom prst="rect">
            <a:avLst/>
          </a:prstGeom>
        </p:spPr>
      </p:pic>
      <p:sp>
        <p:nvSpPr>
          <p:cNvPr id="47" name="圆角矩形 14"/>
          <p:cNvSpPr>
            <a:spLocks noChangeArrowheads="1"/>
          </p:cNvSpPr>
          <p:nvPr/>
        </p:nvSpPr>
        <p:spPr bwMode="auto">
          <a:xfrm rot="10800000">
            <a:off x="1266204" y="3936572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267791" y="5898312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9" name="圆角矩形 14"/>
          <p:cNvSpPr>
            <a:spLocks noChangeArrowheads="1"/>
          </p:cNvSpPr>
          <p:nvPr/>
        </p:nvSpPr>
        <p:spPr bwMode="auto">
          <a:xfrm rot="10800000">
            <a:off x="122396" y="13821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7"/>
          <p:cNvSpPr txBox="1">
            <a:spLocks noChangeArrowheads="1"/>
          </p:cNvSpPr>
          <p:nvPr/>
        </p:nvSpPr>
        <p:spPr bwMode="auto">
          <a:xfrm>
            <a:off x="1589355" y="4062124"/>
            <a:ext cx="255026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49" name="直接连接符 6"/>
          <p:cNvCxnSpPr>
            <a:cxnSpLocks noChangeShapeType="1"/>
          </p:cNvCxnSpPr>
          <p:nvPr/>
        </p:nvCxnSpPr>
        <p:spPr bwMode="auto">
          <a:xfrm>
            <a:off x="1850599" y="4693044"/>
            <a:ext cx="5753" cy="1592649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58" name="文本框 7"/>
          <p:cNvSpPr txBox="1">
            <a:spLocks noChangeArrowheads="1"/>
          </p:cNvSpPr>
          <p:nvPr/>
        </p:nvSpPr>
        <p:spPr bwMode="auto">
          <a:xfrm>
            <a:off x="583068" y="3164731"/>
            <a:ext cx="201257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64" name="文本框 28"/>
          <p:cNvSpPr txBox="1">
            <a:spLocks noChangeArrowheads="1"/>
          </p:cNvSpPr>
          <p:nvPr/>
        </p:nvSpPr>
        <p:spPr bwMode="auto">
          <a:xfrm>
            <a:off x="4781593" y="4897061"/>
            <a:ext cx="6898025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掏空内部</a:t>
            </a:r>
            <a:r>
              <a:rPr lang="zh-CN" altLang="en-US" sz="18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en-US" altLang="zh-CN" sz="18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于二值图，求出白色像素点的轮廓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黑的像素点，若它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个相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邻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点（可以根据需要增大范围）都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是黑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那么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点是内部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点，不在轮廓上，删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2"/>
          <p:cNvGrpSpPr/>
          <p:nvPr/>
        </p:nvGrpSpPr>
        <p:grpSpPr bwMode="auto">
          <a:xfrm>
            <a:off x="664241" y="468346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8987" y="773917"/>
            <a:ext cx="126023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zh-CN" altLang="en-US" sz="3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endParaRPr lang="en-US" altLang="zh-CN" sz="36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7"/>
          <p:cNvSpPr txBox="1">
            <a:spLocks noChangeArrowheads="1"/>
          </p:cNvSpPr>
          <p:nvPr/>
        </p:nvSpPr>
        <p:spPr bwMode="auto">
          <a:xfrm>
            <a:off x="1887028" y="4829101"/>
            <a:ext cx="255026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</a:t>
            </a: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</a:t>
            </a:r>
            <a:endParaRPr lang="en-US" altLang="zh-CN" sz="2000" dirty="0" smtClean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600" b="1" dirty="0" smtClean="0">
                <a:solidFill>
                  <a:srgbClr val="40404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轮廓检测</a:t>
            </a:r>
            <a:endParaRPr lang="en-US" altLang="zh-CN" sz="3600" b="1" dirty="0" smtClean="0">
              <a:solidFill>
                <a:srgbClr val="40404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93676" y="5145039"/>
            <a:ext cx="18951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</a:t>
            </a: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本区域检测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1"/>
          <p:cNvSpPr txBox="1">
            <a:spLocks noChangeArrowheads="1"/>
          </p:cNvSpPr>
          <p:nvPr/>
        </p:nvSpPr>
        <p:spPr bwMode="auto">
          <a:xfrm>
            <a:off x="9287918" y="2445191"/>
            <a:ext cx="4095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rgbClr val="404040"/>
                </a:solidFill>
              </a:rPr>
              <a:t>区别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5" name="文本框 7"/>
          <p:cNvSpPr txBox="1">
            <a:spLocks noChangeArrowheads="1"/>
          </p:cNvSpPr>
          <p:nvPr/>
        </p:nvSpPr>
        <p:spPr bwMode="auto">
          <a:xfrm>
            <a:off x="10102991" y="2352869"/>
            <a:ext cx="20653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轮廓检测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31"/>
          <p:cNvSpPr txBox="1">
            <a:spLocks noChangeArrowheads="1"/>
          </p:cNvSpPr>
          <p:nvPr/>
        </p:nvSpPr>
        <p:spPr bwMode="auto">
          <a:xfrm>
            <a:off x="10099194" y="2958408"/>
            <a:ext cx="1805159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找出对象的轮廓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语义对象层面上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找出该对象的轮廓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1"/>
          <p:cNvSpPr txBox="1">
            <a:spLocks noChangeArrowheads="1"/>
          </p:cNvSpPr>
          <p:nvPr/>
        </p:nvSpPr>
        <p:spPr bwMode="auto">
          <a:xfrm>
            <a:off x="4372018" y="751599"/>
            <a:ext cx="4095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3200" dirty="0">
                <a:solidFill>
                  <a:srgbClr val="404040"/>
                </a:solidFill>
              </a:rPr>
              <a:t>区别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69" name="文本框 7"/>
          <p:cNvSpPr txBox="1">
            <a:spLocks noChangeArrowheads="1"/>
          </p:cNvSpPr>
          <p:nvPr/>
        </p:nvSpPr>
        <p:spPr bwMode="auto">
          <a:xfrm>
            <a:off x="5179631" y="699395"/>
            <a:ext cx="139836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0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边缘检测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空心弧 2"/>
          <p:cNvSpPr/>
          <p:nvPr/>
        </p:nvSpPr>
        <p:spPr bwMode="auto">
          <a:xfrm rot="5400000">
            <a:off x="7128004" y="185045"/>
            <a:ext cx="1858963" cy="1858963"/>
          </a:xfrm>
          <a:custGeom>
            <a:avLst/>
            <a:gdLst>
              <a:gd name="T0" fmla="*/ 628567 w 1858963"/>
              <a:gd name="T1" fmla="*/ 1808905 h 1858963"/>
              <a:gd name="T2" fmla="*/ 22184 w 1858963"/>
              <a:gd name="T3" fmla="*/ 727619 h 1858963"/>
              <a:gd name="T4" fmla="*/ 1029817 w 1858963"/>
              <a:gd name="T5" fmla="*/ 5430 h 1858963"/>
              <a:gd name="T6" fmla="*/ 1858961 w 1858963"/>
              <a:gd name="T7" fmla="*/ 927060 h 1858963"/>
              <a:gd name="T8" fmla="*/ 1858960 w 1858963"/>
              <a:gd name="T9" fmla="*/ 927061 h 1858963"/>
              <a:gd name="T10" fmla="*/ 1029816 w 1858963"/>
              <a:gd name="T11" fmla="*/ 5431 h 1858963"/>
              <a:gd name="T12" fmla="*/ 22183 w 1858963"/>
              <a:gd name="T13" fmla="*/ 727620 h 1858963"/>
              <a:gd name="T14" fmla="*/ 628566 w 1858963"/>
              <a:gd name="T15" fmla="*/ 1808906 h 1858963"/>
              <a:gd name="T16" fmla="*/ 628567 w 1858963"/>
              <a:gd name="T17" fmla="*/ 1808905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628567" y="1808905"/>
                </a:moveTo>
                <a:cubicBezTo>
                  <a:pt x="180492" y="1655586"/>
                  <a:pt x="-80667" y="1189895"/>
                  <a:pt x="22184" y="727619"/>
                </a:cubicBezTo>
                <a:cubicBezTo>
                  <a:pt x="125034" y="265343"/>
                  <a:pt x="559005" y="-45692"/>
                  <a:pt x="1029817" y="5430"/>
                </a:cubicBezTo>
                <a:cubicBezTo>
                  <a:pt x="1500629" y="56552"/>
                  <a:pt x="1857727" y="453482"/>
                  <a:pt x="1858961" y="927060"/>
                </a:cubicBezTo>
                <a:lnTo>
                  <a:pt x="1858960" y="927061"/>
                </a:lnTo>
                <a:cubicBezTo>
                  <a:pt x="1857727" y="453483"/>
                  <a:pt x="1500629" y="56553"/>
                  <a:pt x="1029816" y="5431"/>
                </a:cubicBezTo>
                <a:cubicBezTo>
                  <a:pt x="559004" y="-45691"/>
                  <a:pt x="125034" y="265344"/>
                  <a:pt x="22183" y="727620"/>
                </a:cubicBezTo>
                <a:cubicBezTo>
                  <a:pt x="-80667" y="1189896"/>
                  <a:pt x="180492" y="1655588"/>
                  <a:pt x="628566" y="1808906"/>
                </a:cubicBezTo>
                <a:lnTo>
                  <a:pt x="628567" y="1808905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>
            <a:solidFill>
              <a:srgbClr val="BFBFBF"/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" name="空心弧 47"/>
          <p:cNvSpPr/>
          <p:nvPr/>
        </p:nvSpPr>
        <p:spPr bwMode="auto">
          <a:xfrm rot="16200000" flipH="1">
            <a:off x="7159755" y="2044007"/>
            <a:ext cx="1858962" cy="1858963"/>
          </a:xfrm>
          <a:custGeom>
            <a:avLst/>
            <a:gdLst>
              <a:gd name="T0" fmla="*/ 0 w 1858963"/>
              <a:gd name="T1" fmla="*/ 929482 h 1858963"/>
              <a:gd name="T2" fmla="*/ 798445 w 1858963"/>
              <a:gd name="T3" fmla="*/ 9283 h 1858963"/>
              <a:gd name="T4" fmla="*/ 1822017 w 1858963"/>
              <a:gd name="T5" fmla="*/ 670026 h 1858963"/>
              <a:gd name="T6" fmla="*/ 1312175 w 1858963"/>
              <a:gd name="T7" fmla="*/ 1776526 h 1858963"/>
              <a:gd name="T8" fmla="*/ 1312174 w 1858963"/>
              <a:gd name="T9" fmla="*/ 1776525 h 1858963"/>
              <a:gd name="T10" fmla="*/ 1822016 w 1858963"/>
              <a:gd name="T11" fmla="*/ 670025 h 1858963"/>
              <a:gd name="T12" fmla="*/ 798444 w 1858963"/>
              <a:gd name="T13" fmla="*/ 9282 h 1858963"/>
              <a:gd name="T14" fmla="*/ -1 w 1858963"/>
              <a:gd name="T15" fmla="*/ 929481 h 1858963"/>
              <a:gd name="T16" fmla="*/ 0 w 1858963"/>
              <a:gd name="T17" fmla="*/ 929482 h 1858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8963" h="1858963">
                <a:moveTo>
                  <a:pt x="0" y="929482"/>
                </a:moveTo>
                <a:cubicBezTo>
                  <a:pt x="0" y="466767"/>
                  <a:pt x="340351" y="74516"/>
                  <a:pt x="798445" y="9283"/>
                </a:cubicBezTo>
                <a:cubicBezTo>
                  <a:pt x="1256539" y="-55950"/>
                  <a:pt x="1692854" y="225703"/>
                  <a:pt x="1822017" y="670026"/>
                </a:cubicBezTo>
                <a:cubicBezTo>
                  <a:pt x="1951180" y="1114348"/>
                  <a:pt x="1733850" y="1586013"/>
                  <a:pt x="1312175" y="1776526"/>
                </a:cubicBezTo>
                <a:lnTo>
                  <a:pt x="1312174" y="1776525"/>
                </a:lnTo>
                <a:cubicBezTo>
                  <a:pt x="1733849" y="1586013"/>
                  <a:pt x="1951179" y="1114348"/>
                  <a:pt x="1822016" y="670025"/>
                </a:cubicBezTo>
                <a:cubicBezTo>
                  <a:pt x="1692853" y="225703"/>
                  <a:pt x="1256538" y="-55951"/>
                  <a:pt x="798444" y="9282"/>
                </a:cubicBezTo>
                <a:cubicBezTo>
                  <a:pt x="340350" y="74515"/>
                  <a:pt x="-1" y="466766"/>
                  <a:pt x="-1" y="929481"/>
                </a:cubicBezTo>
                <a:lnTo>
                  <a:pt x="0" y="929482"/>
                </a:lnTo>
                <a:close/>
              </a:path>
            </a:pathLst>
          </a:custGeom>
          <a:noFill/>
          <a:ln w="12700" cap="flat" cmpd="sng">
            <a:solidFill>
              <a:srgbClr val="BFBFB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" name="椭圆 3"/>
          <p:cNvSpPr>
            <a:spLocks noChangeArrowheads="1"/>
          </p:cNvSpPr>
          <p:nvPr/>
        </p:nvSpPr>
        <p:spPr bwMode="auto">
          <a:xfrm>
            <a:off x="7267704" y="308870"/>
            <a:ext cx="1581150" cy="158115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chemeClr val="bg1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3" name="椭圆 52"/>
          <p:cNvSpPr>
            <a:spLocks noChangeArrowheads="1"/>
          </p:cNvSpPr>
          <p:nvPr/>
        </p:nvSpPr>
        <p:spPr bwMode="auto">
          <a:xfrm>
            <a:off x="7296279" y="2167833"/>
            <a:ext cx="1581150" cy="158115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mpd="sng">
            <a:solidFill>
              <a:srgbClr val="A6A6A6"/>
            </a:solidFill>
            <a:rou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4" name="文本框 31"/>
          <p:cNvSpPr txBox="1">
            <a:spLocks noChangeArrowheads="1"/>
          </p:cNvSpPr>
          <p:nvPr/>
        </p:nvSpPr>
        <p:spPr bwMode="auto">
          <a:xfrm>
            <a:off x="5176698" y="1237509"/>
            <a:ext cx="251139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找出对象的边缘</a:t>
            </a: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en-US" altLang="zh-CN" sz="14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像素点层面上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12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找出梯度变化剧烈的像素点</a:t>
            </a:r>
            <a:endParaRPr lang="en-US" altLang="zh-CN" sz="1200" dirty="0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6"/>
          <p:cNvCxnSpPr>
            <a:cxnSpLocks noChangeShapeType="1"/>
          </p:cNvCxnSpPr>
          <p:nvPr/>
        </p:nvCxnSpPr>
        <p:spPr bwMode="auto">
          <a:xfrm>
            <a:off x="5075560" y="800166"/>
            <a:ext cx="1196" cy="1255864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直接连接符 6"/>
          <p:cNvCxnSpPr>
            <a:cxnSpLocks noChangeShapeType="1"/>
          </p:cNvCxnSpPr>
          <p:nvPr/>
        </p:nvCxnSpPr>
        <p:spPr bwMode="auto">
          <a:xfrm>
            <a:off x="9948989" y="2394846"/>
            <a:ext cx="8916" cy="1508124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圆角矩形 14"/>
          <p:cNvSpPr>
            <a:spLocks noChangeArrowheads="1"/>
          </p:cNvSpPr>
          <p:nvPr/>
        </p:nvSpPr>
        <p:spPr bwMode="auto">
          <a:xfrm rot="10800000">
            <a:off x="4782325" y="4195871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9" name="圆角矩形 10"/>
          <p:cNvSpPr>
            <a:spLocks noChangeArrowheads="1"/>
          </p:cNvSpPr>
          <p:nvPr/>
        </p:nvSpPr>
        <p:spPr bwMode="auto">
          <a:xfrm>
            <a:off x="6928978" y="4201538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0" name="文本框 7"/>
          <p:cNvSpPr txBox="1">
            <a:spLocks noChangeArrowheads="1"/>
          </p:cNvSpPr>
          <p:nvPr/>
        </p:nvSpPr>
        <p:spPr bwMode="auto">
          <a:xfrm>
            <a:off x="5468856" y="4128663"/>
            <a:ext cx="14601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zh-CN" altLang="en-US" sz="2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具体算法</a:t>
            </a:r>
            <a:endParaRPr lang="zh-CN" altLang="en-US" sz="2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13"/>
          <p:cNvSpPr>
            <a:spLocks noChangeArrowheads="1"/>
          </p:cNvSpPr>
          <p:nvPr/>
        </p:nvSpPr>
        <p:spPr bwMode="auto">
          <a:xfrm rot="8040000">
            <a:off x="179880" y="85612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2448</Words>
  <Application>WPS 文字</Application>
  <PresentationFormat>宽屏</PresentationFormat>
  <Paragraphs>490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Arial</vt:lpstr>
      <vt:lpstr>方正书宋_GBK</vt:lpstr>
      <vt:lpstr>Wingdings</vt:lpstr>
      <vt:lpstr>Calibri</vt:lpstr>
      <vt:lpstr>宋体</vt:lpstr>
      <vt:lpstr>微软雅黑</vt:lpstr>
      <vt:lpstr>楷体</vt:lpstr>
      <vt:lpstr>等线</vt:lpstr>
      <vt:lpstr>汉仪中等线KW</vt:lpstr>
      <vt:lpstr>Helvetica Neue</vt:lpstr>
      <vt:lpstr>汉仪旗黑KW</vt:lpstr>
      <vt:lpstr>宋体</vt:lpstr>
      <vt:lpstr>Arial Unicode MS</vt:lpstr>
      <vt:lpstr>等线 Light</vt:lpstr>
      <vt:lpstr>汉仪楷体KW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赵世豪</dc:creator>
  <cp:lastModifiedBy>tanglimpse</cp:lastModifiedBy>
  <cp:revision>75</cp:revision>
  <dcterms:created xsi:type="dcterms:W3CDTF">2020-03-19T10:51:00Z</dcterms:created>
  <dcterms:modified xsi:type="dcterms:W3CDTF">2020-03-19T10:51:00Z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